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9"/>
  </p:notesMasterIdLst>
  <p:handoutMasterIdLst>
    <p:handoutMasterId r:id="rId50"/>
  </p:handoutMasterIdLst>
  <p:sldIdLst>
    <p:sldId id="306" r:id="rId5"/>
    <p:sldId id="308" r:id="rId6"/>
    <p:sldId id="315" r:id="rId7"/>
    <p:sldId id="316" r:id="rId8"/>
    <p:sldId id="317" r:id="rId9"/>
    <p:sldId id="357" r:id="rId10"/>
    <p:sldId id="319" r:id="rId11"/>
    <p:sldId id="320" r:id="rId12"/>
    <p:sldId id="358" r:id="rId13"/>
    <p:sldId id="321" r:id="rId14"/>
    <p:sldId id="324" r:id="rId15"/>
    <p:sldId id="325" r:id="rId16"/>
    <p:sldId id="323" r:id="rId17"/>
    <p:sldId id="326" r:id="rId18"/>
    <p:sldId id="327" r:id="rId19"/>
    <p:sldId id="328" r:id="rId20"/>
    <p:sldId id="329" r:id="rId21"/>
    <p:sldId id="342" r:id="rId22"/>
    <p:sldId id="330" r:id="rId23"/>
    <p:sldId id="331" r:id="rId24"/>
    <p:sldId id="332" r:id="rId25"/>
    <p:sldId id="333" r:id="rId26"/>
    <p:sldId id="314" r:id="rId27"/>
    <p:sldId id="334" r:id="rId28"/>
    <p:sldId id="335" r:id="rId29"/>
    <p:sldId id="337" r:id="rId30"/>
    <p:sldId id="338" r:id="rId31"/>
    <p:sldId id="339" r:id="rId32"/>
    <p:sldId id="341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5" r:id="rId42"/>
    <p:sldId id="351" r:id="rId43"/>
    <p:sldId id="356" r:id="rId44"/>
    <p:sldId id="352" r:id="rId45"/>
    <p:sldId id="353" r:id="rId46"/>
    <p:sldId id="354" r:id="rId47"/>
    <p:sldId id="312" r:id="rId4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12/05/2022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12/05/2022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7241546" cy="2843784"/>
          </a:xfrm>
        </p:spPr>
        <p:txBody>
          <a:bodyPr rtlCol="0">
            <a:normAutofit/>
          </a:bodyPr>
          <a:lstStyle/>
          <a:p>
            <a:pPr rtl="0"/>
            <a:r>
              <a:rPr lang="it-IT" sz="1800" spc="400" dirty="0">
                <a:solidFill>
                  <a:schemeClr val="bg1"/>
                </a:solidFill>
              </a:rPr>
              <a:t>CRISP-DM case study</a:t>
            </a:r>
            <a:br>
              <a:rPr lang="it-IT" sz="5400" spc="400" dirty="0">
                <a:solidFill>
                  <a:schemeClr val="bg1"/>
                </a:solidFill>
              </a:rPr>
            </a:br>
            <a:r>
              <a:rPr lang="it-IT" sz="5400" spc="400" dirty="0">
                <a:solidFill>
                  <a:schemeClr val="bg1"/>
                </a:solidFill>
              </a:rPr>
              <a:t>Rocket </a:t>
            </a:r>
            <a:r>
              <a:rPr lang="it-IT" sz="5400" spc="400" dirty="0" err="1">
                <a:solidFill>
                  <a:schemeClr val="bg1"/>
                </a:solidFill>
              </a:rPr>
              <a:t>league</a:t>
            </a:r>
            <a:r>
              <a:rPr lang="it-IT" sz="5400" spc="400" dirty="0">
                <a:solidFill>
                  <a:schemeClr val="bg1"/>
                </a:solidFill>
              </a:rPr>
              <a:t> </a:t>
            </a:r>
            <a:r>
              <a:rPr lang="it-IT" sz="5400" spc="400" dirty="0" err="1">
                <a:solidFill>
                  <a:schemeClr val="bg1"/>
                </a:solidFill>
              </a:rPr>
              <a:t>rank</a:t>
            </a:r>
            <a:r>
              <a:rPr lang="it-IT" sz="5400" spc="400" dirty="0">
                <a:solidFill>
                  <a:schemeClr val="bg1"/>
                </a:solidFill>
              </a:rPr>
              <a:t> </a:t>
            </a:r>
            <a:r>
              <a:rPr lang="it-IT" sz="5400" spc="400" dirty="0" err="1">
                <a:solidFill>
                  <a:schemeClr val="bg1"/>
                </a:solidFill>
              </a:rPr>
              <a:t>predictor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Pasquale De Marinis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10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IT" dirty="0"/>
              <a:t>Collection </a:t>
            </a:r>
            <a:r>
              <a:rPr lang="it-IT" dirty="0" err="1"/>
              <a:t>process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iteration</a:t>
            </a:r>
            <a:r>
              <a:rPr lang="it-IT" dirty="0"/>
              <a:t>:</a:t>
            </a:r>
          </a:p>
          <a:p>
            <a:pPr lvl="2"/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i:</a:t>
            </a:r>
          </a:p>
          <a:p>
            <a:pPr lvl="3"/>
            <a:r>
              <a:rPr lang="it-IT" dirty="0" err="1"/>
              <a:t>Sampled</a:t>
            </a:r>
            <a:r>
              <a:rPr lang="it-IT" dirty="0"/>
              <a:t> a date-hour </a:t>
            </a:r>
            <a:r>
              <a:rPr lang="it-IT" dirty="0">
                <a:solidFill>
                  <a:schemeClr val="accent5"/>
                </a:solidFill>
              </a:rPr>
              <a:t>range</a:t>
            </a:r>
            <a:r>
              <a:rPr lang="it-IT" dirty="0"/>
              <a:t> in the last </a:t>
            </a:r>
            <a:r>
              <a:rPr lang="it-IT" dirty="0" err="1"/>
              <a:t>year</a:t>
            </a:r>
            <a:endParaRPr lang="it-IT" dirty="0"/>
          </a:p>
          <a:p>
            <a:pPr lvl="3"/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replays in </a:t>
            </a:r>
            <a:r>
              <a:rPr lang="it-IT" dirty="0" err="1"/>
              <a:t>that</a:t>
            </a:r>
            <a:r>
              <a:rPr lang="it-IT" dirty="0"/>
              <a:t> range</a:t>
            </a:r>
          </a:p>
          <a:p>
            <a:pPr lvl="2"/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>
                <a:solidFill>
                  <a:schemeClr val="accent5"/>
                </a:solidFill>
              </a:rPr>
              <a:t>new_replay_ratio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is</a:t>
            </a:r>
            <a:r>
              <a:rPr lang="it-IT" dirty="0"/>
              <a:t> low or </a:t>
            </a:r>
            <a:r>
              <a:rPr lang="it-IT" dirty="0" err="1">
                <a:solidFill>
                  <a:schemeClr val="accent5"/>
                </a:solidFill>
              </a:rPr>
              <a:t>N_i</a:t>
            </a:r>
            <a:r>
              <a:rPr lang="it-IT" dirty="0">
                <a:solidFill>
                  <a:schemeClr val="accent5"/>
                </a:solidFill>
              </a:rPr>
              <a:t> </a:t>
            </a:r>
            <a:r>
              <a:rPr lang="it-IT" dirty="0"/>
              <a:t>replays are </a:t>
            </a:r>
            <a:r>
              <a:rPr lang="it-IT" dirty="0" err="1"/>
              <a:t>retrieved</a:t>
            </a:r>
            <a:endParaRPr lang="it-IT" dirty="0"/>
          </a:p>
          <a:p>
            <a:pPr lvl="1"/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N</a:t>
            </a:r>
            <a:r>
              <a:rPr lang="it-IT" dirty="0"/>
              <a:t> replays are </a:t>
            </a:r>
            <a:r>
              <a:rPr lang="it-IT" dirty="0" err="1"/>
              <a:t>retrieved</a:t>
            </a:r>
            <a:endParaRPr lang="it-IT" dirty="0"/>
          </a:p>
          <a:p>
            <a:r>
              <a:rPr lang="it-IT" dirty="0"/>
              <a:t>A sort of </a:t>
            </a:r>
            <a:r>
              <a:rPr lang="it-IT" dirty="0" err="1">
                <a:solidFill>
                  <a:schemeClr val="accent2"/>
                </a:solidFill>
              </a:rPr>
              <a:t>stratified</a:t>
            </a:r>
            <a:r>
              <a:rPr lang="it-IT" dirty="0">
                <a:solidFill>
                  <a:schemeClr val="accent2"/>
                </a:solidFill>
              </a:rPr>
              <a:t> cluster sampling</a:t>
            </a:r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6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11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each</a:t>
            </a:r>
            <a:r>
              <a:rPr lang="it-IT" dirty="0"/>
              <a:t> replay </a:t>
            </a:r>
            <a:r>
              <a:rPr lang="it-IT" dirty="0">
                <a:solidFill>
                  <a:schemeClr val="accent1"/>
                </a:solidFill>
              </a:rPr>
              <a:t>6 </a:t>
            </a:r>
            <a:r>
              <a:rPr lang="it-IT" dirty="0" err="1">
                <a:solidFill>
                  <a:schemeClr val="accent1"/>
                </a:solidFill>
              </a:rPr>
              <a:t>rows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are </a:t>
            </a:r>
            <a:r>
              <a:rPr lang="it-IT" dirty="0" err="1"/>
              <a:t>extracted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match </a:t>
            </a:r>
            <a:r>
              <a:rPr lang="it-IT" dirty="0" err="1"/>
              <a:t>has</a:t>
            </a:r>
            <a:r>
              <a:rPr lang="it-IT" dirty="0"/>
              <a:t> 6 players</a:t>
            </a:r>
          </a:p>
          <a:p>
            <a:pPr lvl="1"/>
            <a:endParaRPr lang="it-IT" dirty="0"/>
          </a:p>
          <a:p>
            <a:r>
              <a:rPr lang="it-IT" dirty="0" err="1">
                <a:solidFill>
                  <a:schemeClr val="accent2"/>
                </a:solidFill>
              </a:rPr>
              <a:t>Problems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«Low» </a:t>
            </a:r>
            <a:r>
              <a:rPr lang="it-IT" dirty="0" err="1"/>
              <a:t>ranks</a:t>
            </a:r>
            <a:r>
              <a:rPr lang="it-IT" dirty="0"/>
              <a:t> are </a:t>
            </a:r>
            <a:r>
              <a:rPr lang="it-IT" dirty="0" err="1">
                <a:solidFill>
                  <a:schemeClr val="accent1"/>
                </a:solidFill>
              </a:rPr>
              <a:t>underrepresented</a:t>
            </a:r>
            <a:endParaRPr lang="it-IT" dirty="0">
              <a:solidFill>
                <a:schemeClr val="accent1"/>
              </a:solidFill>
            </a:endParaRPr>
          </a:p>
          <a:p>
            <a:pPr lvl="2"/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replayes</a:t>
            </a:r>
            <a:r>
              <a:rPr lang="it-IT" dirty="0"/>
              <a:t> </a:t>
            </a:r>
            <a:r>
              <a:rPr lang="it-IT" dirty="0" err="1"/>
              <a:t>founds</a:t>
            </a:r>
            <a:endParaRPr lang="it-IT" dirty="0"/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Unbalanced</a:t>
            </a:r>
            <a:r>
              <a:rPr lang="it-IT" dirty="0"/>
              <a:t> data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To upload replays, user </a:t>
            </a:r>
            <a:r>
              <a:rPr lang="it-IT" dirty="0" err="1"/>
              <a:t>needs</a:t>
            </a:r>
            <a:r>
              <a:rPr lang="it-IT" dirty="0"/>
              <a:t> the </a:t>
            </a:r>
            <a:r>
              <a:rPr lang="it-IT" dirty="0" err="1"/>
              <a:t>ballchasing</a:t>
            </a:r>
            <a:r>
              <a:rPr lang="it-IT" dirty="0"/>
              <a:t> plugin</a:t>
            </a:r>
          </a:p>
          <a:p>
            <a:pPr lvl="1"/>
            <a:r>
              <a:rPr lang="it-IT" dirty="0"/>
              <a:t>Low </a:t>
            </a:r>
            <a:r>
              <a:rPr lang="it-IT" dirty="0" err="1"/>
              <a:t>ranks</a:t>
            </a:r>
            <a:r>
              <a:rPr lang="it-IT" dirty="0"/>
              <a:t> players </a:t>
            </a:r>
            <a:r>
              <a:rPr lang="it-IT" dirty="0" err="1"/>
              <a:t>tendentially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or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interested</a:t>
            </a:r>
            <a:endParaRPr lang="it-IT" dirty="0"/>
          </a:p>
          <a:p>
            <a:endParaRPr lang="it-IT" dirty="0"/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7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Describe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12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5747"/>
          </a:xfrm>
        </p:spPr>
        <p:txBody>
          <a:bodyPr/>
          <a:lstStyle/>
          <a:p>
            <a:r>
              <a:rPr lang="it-IT" dirty="0"/>
              <a:t>404951 </a:t>
            </a:r>
            <a:r>
              <a:rPr lang="it-IT" dirty="0" err="1"/>
              <a:t>rows</a:t>
            </a:r>
            <a:endParaRPr lang="it-IT" dirty="0"/>
          </a:p>
          <a:p>
            <a:r>
              <a:rPr lang="it-IT" dirty="0"/>
              <a:t>84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10" name="Segnaposto contenuto 7">
            <a:extLst>
              <a:ext uri="{FF2B5EF4-FFF2-40B4-BE49-F238E27FC236}">
                <a16:creationId xmlns:a16="http://schemas.microsoft.com/office/drawing/2014/main" id="{DA060B14-E3C3-225C-1096-E4600576F8B9}"/>
              </a:ext>
            </a:extLst>
          </p:cNvPr>
          <p:cNvSpPr txBox="1">
            <a:spLocks/>
          </p:cNvSpPr>
          <p:nvPr/>
        </p:nvSpPr>
        <p:spPr>
          <a:xfrm>
            <a:off x="2115133" y="3152838"/>
            <a:ext cx="8128000" cy="48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1 </a:t>
            </a:r>
            <a:r>
              <a:rPr lang="it-IT" dirty="0" err="1">
                <a:solidFill>
                  <a:schemeClr val="accent1"/>
                </a:solidFill>
              </a:rPr>
              <a:t>categorical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nominal</a:t>
            </a:r>
            <a:r>
              <a:rPr lang="it-IT" dirty="0"/>
              <a:t> feature</a:t>
            </a:r>
          </a:p>
          <a:p>
            <a:pPr lvl="1"/>
            <a:endParaRPr lang="it-IT" dirty="0"/>
          </a:p>
        </p:txBody>
      </p:sp>
      <p:graphicFrame>
        <p:nvGraphicFramePr>
          <p:cNvPr id="11" name="Tabella 5">
            <a:extLst>
              <a:ext uri="{FF2B5EF4-FFF2-40B4-BE49-F238E27FC236}">
                <a16:creationId xmlns:a16="http://schemas.microsoft.com/office/drawing/2014/main" id="{4DF1007B-AF74-61AE-C3E7-600569E7B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87053"/>
              </p:ext>
            </p:extLst>
          </p:nvPr>
        </p:nvGraphicFramePr>
        <p:xfrm>
          <a:off x="5080000" y="3728670"/>
          <a:ext cx="2032000" cy="37528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4537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MVP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7582468"/>
                  </a:ext>
                </a:extLst>
              </a:tr>
            </a:tbl>
          </a:graphicData>
        </a:graphic>
      </p:graphicFrame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535B9FC8-BFC3-8C79-1B7E-D802C6FDD3F4}"/>
              </a:ext>
            </a:extLst>
          </p:cNvPr>
          <p:cNvSpPr txBox="1">
            <a:spLocks/>
          </p:cNvSpPr>
          <p:nvPr/>
        </p:nvSpPr>
        <p:spPr>
          <a:xfrm>
            <a:off x="2115133" y="4341875"/>
            <a:ext cx="8128000" cy="48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24 </a:t>
            </a:r>
            <a:r>
              <a:rPr lang="it-IT" dirty="0" err="1">
                <a:solidFill>
                  <a:schemeClr val="accent1"/>
                </a:solidFill>
              </a:rPr>
              <a:t>numeric</a:t>
            </a:r>
            <a:r>
              <a:rPr lang="it-IT" dirty="0">
                <a:solidFill>
                  <a:schemeClr val="accent1"/>
                </a:solidFill>
              </a:rPr>
              <a:t> discrete</a:t>
            </a:r>
            <a:r>
              <a:rPr lang="it-IT" dirty="0"/>
              <a:t> features</a:t>
            </a:r>
          </a:p>
          <a:p>
            <a:pPr lvl="1"/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72C7DAA-16FD-28E6-BEC2-74D936648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017552"/>
              </p:ext>
            </p:extLst>
          </p:nvPr>
        </p:nvGraphicFramePr>
        <p:xfrm>
          <a:off x="1778000" y="5059045"/>
          <a:ext cx="8635999" cy="129730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069339">
                  <a:extLst>
                    <a:ext uri="{9D8B030D-6E8A-4147-A177-3AD203B41FA5}">
                      <a16:colId xmlns:a16="http://schemas.microsoft.com/office/drawing/2014/main" val="560658136"/>
                    </a:ext>
                  </a:extLst>
                </a:gridCol>
                <a:gridCol w="2199466">
                  <a:extLst>
                    <a:ext uri="{9D8B030D-6E8A-4147-A177-3AD203B41FA5}">
                      <a16:colId xmlns:a16="http://schemas.microsoft.com/office/drawing/2014/main" val="3372064944"/>
                    </a:ext>
                  </a:extLst>
                </a:gridCol>
                <a:gridCol w="2069339">
                  <a:extLst>
                    <a:ext uri="{9D8B030D-6E8A-4147-A177-3AD203B41FA5}">
                      <a16:colId xmlns:a16="http://schemas.microsoft.com/office/drawing/2014/main" val="721702852"/>
                    </a:ext>
                  </a:extLst>
                </a:gridCol>
                <a:gridCol w="2297855">
                  <a:extLst>
                    <a:ext uri="{9D8B030D-6E8A-4147-A177-3AD203B41FA5}">
                      <a16:colId xmlns:a16="http://schemas.microsoft.com/office/drawing/2014/main" val="37730644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saves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+mj-lt"/>
                        </a:rPr>
                        <a:t>goals_against_while_last_defender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count_powerslide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amount_overfill_stolen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521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assists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shots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amount_collected_small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446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goals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inflicted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amount_collected_big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amount_stolen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389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taken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shots_against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amount_stolen_small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amount_stolen_big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939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count_collected_big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count_collected_small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amount_overfill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amount_used_while_supersonic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965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count_stolen_big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count_stolen_small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score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goals_against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69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56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Describe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13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59 </a:t>
            </a:r>
            <a:r>
              <a:rPr lang="it-IT" dirty="0" err="1">
                <a:solidFill>
                  <a:schemeClr val="accent1"/>
                </a:solidFill>
              </a:rPr>
              <a:t>continuous</a:t>
            </a:r>
            <a:r>
              <a:rPr lang="it-IT" dirty="0"/>
              <a:t> features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491399A-81D2-2681-8E8D-C9B5453DF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71502"/>
              </p:ext>
            </p:extLst>
          </p:nvPr>
        </p:nvGraphicFramePr>
        <p:xfrm>
          <a:off x="1356323" y="2391562"/>
          <a:ext cx="9997477" cy="3840494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395573">
                  <a:extLst>
                    <a:ext uri="{9D8B030D-6E8A-4147-A177-3AD203B41FA5}">
                      <a16:colId xmlns:a16="http://schemas.microsoft.com/office/drawing/2014/main" val="1919734383"/>
                    </a:ext>
                  </a:extLst>
                </a:gridCol>
                <a:gridCol w="2546215">
                  <a:extLst>
                    <a:ext uri="{9D8B030D-6E8A-4147-A177-3AD203B41FA5}">
                      <a16:colId xmlns:a16="http://schemas.microsoft.com/office/drawing/2014/main" val="1249127976"/>
                    </a:ext>
                  </a:extLst>
                </a:gridCol>
                <a:gridCol w="2395573">
                  <a:extLst>
                    <a:ext uri="{9D8B030D-6E8A-4147-A177-3AD203B41FA5}">
                      <a16:colId xmlns:a16="http://schemas.microsoft.com/office/drawing/2014/main" val="3775956604"/>
                    </a:ext>
                  </a:extLst>
                </a:gridCol>
                <a:gridCol w="2660116">
                  <a:extLst>
                    <a:ext uri="{9D8B030D-6E8A-4147-A177-3AD203B41FA5}">
                      <a16:colId xmlns:a16="http://schemas.microsoft.com/office/drawing/2014/main" val="433172878"/>
                    </a:ext>
                  </a:extLst>
                </a:gridCol>
              </a:tblGrid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percent_closest_to_ball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time_offensive_half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percent_boost_50_75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percent_boost_speed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301678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avg_speed_percentage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percent_boost_25_50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time_high_air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percent_supersonic_speed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611757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bcpm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percent_farthest_from_ball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time_defensive_third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time_neutral_third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71029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</a:t>
                      </a:r>
                      <a:r>
                        <a:rPr lang="it-IT" sz="1400" u="none" strike="noStrike" dirty="0" err="1">
                          <a:effectLst/>
                        </a:rPr>
                        <a:t>_distance_to_mates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percent_high_air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avg_amount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percent_most_forward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2923028"/>
                  </a:ext>
                </a:extLst>
              </a:tr>
              <a:tr h="419226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percent_slow_speed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time_behind_ball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time_slow_speed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avg_distance_to_ball_no_possession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540693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time_supersonic_speed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percent_offensive_half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percent_neutral_third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total_distance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234167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percent_full_boost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time_zero_boost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time_closest_to_ball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time_low_air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074615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percent_ground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shooting_percentage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percent_boost_0_25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avg_distance_to_ball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9425549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time_full_boost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time_boost_50_75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time_infront_ball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time_boost_25_50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313017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percent_behind_ball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u="none" strike="noStrike" dirty="0">
                          <a:effectLst/>
                        </a:rPr>
                        <a:t>percent_boost_75_100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time_boost_speed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6966324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percent_zero_boost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avg_powerslide_duration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time_boost_0_25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time_boost_75_100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97651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goals_against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percent_defensive_half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percent_most_back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time_ground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017270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time_most_back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percent_defensive_third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bpm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time_powerslide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324549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time_farthest_from_ball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percent_low_air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avg_distance_to_ball_possession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u="none" strike="noStrike" dirty="0" err="1">
                          <a:effectLst/>
                        </a:rPr>
                        <a:t>time_defensive_half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67859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time_offensive_third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047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52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14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Accurate</a:t>
            </a:r>
            <a:r>
              <a:rPr lang="it-IT" dirty="0"/>
              <a:t>: data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subject</a:t>
            </a:r>
            <a:r>
              <a:rPr lang="it-IT" dirty="0"/>
              <a:t> to human </a:t>
            </a:r>
            <a:r>
              <a:rPr lang="it-IT" dirty="0" err="1"/>
              <a:t>errors</a:t>
            </a:r>
            <a:r>
              <a:rPr lang="it-IT" dirty="0"/>
              <a:t>, due to </a:t>
            </a:r>
            <a:r>
              <a:rPr lang="it-IT" dirty="0" err="1"/>
              <a:t>its</a:t>
            </a:r>
            <a:r>
              <a:rPr lang="it-IT" dirty="0"/>
              <a:t> generation </a:t>
            </a:r>
            <a:r>
              <a:rPr lang="it-IT" dirty="0" err="1"/>
              <a:t>process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do a </a:t>
            </a:r>
            <a:r>
              <a:rPr lang="it-IT" dirty="0" err="1"/>
              <a:t>consistency</a:t>
            </a:r>
            <a:r>
              <a:rPr lang="it-IT" dirty="0"/>
              <a:t> check on </a:t>
            </a:r>
            <a:r>
              <a:rPr lang="it-IT" dirty="0" err="1"/>
              <a:t>counts</a:t>
            </a:r>
            <a:r>
              <a:rPr lang="it-IT" dirty="0"/>
              <a:t> and </a:t>
            </a:r>
            <a:r>
              <a:rPr lang="it-IT" dirty="0" err="1"/>
              <a:t>percentages</a:t>
            </a:r>
            <a:r>
              <a:rPr lang="it-IT" dirty="0"/>
              <a:t> and times</a:t>
            </a:r>
          </a:p>
          <a:p>
            <a:pPr lvl="2"/>
            <a:r>
              <a:rPr lang="it-IT" dirty="0"/>
              <a:t>&gt; 0</a:t>
            </a:r>
          </a:p>
          <a:p>
            <a:pPr lvl="2"/>
            <a:r>
              <a:rPr lang="it-IT" dirty="0"/>
              <a:t>&lt; 100 for </a:t>
            </a:r>
            <a:r>
              <a:rPr lang="it-IT" dirty="0" err="1"/>
              <a:t>percentages</a:t>
            </a:r>
            <a:endParaRPr lang="it-IT" dirty="0"/>
          </a:p>
          <a:p>
            <a:pPr lvl="2"/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checks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040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15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Incomplete</a:t>
            </a:r>
            <a:r>
              <a:rPr lang="it-IT" dirty="0"/>
              <a:t>: some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in the following </a:t>
            </a:r>
            <a:r>
              <a:rPr lang="it-IT" dirty="0" err="1"/>
              <a:t>columns</a:t>
            </a:r>
            <a:r>
              <a:rPr lang="it-IT" dirty="0"/>
              <a:t>:</a:t>
            </a:r>
          </a:p>
          <a:p>
            <a:pPr lvl="1"/>
            <a:r>
              <a:rPr lang="it-IT" sz="1400" dirty="0" err="1"/>
              <a:t>percent_closest_to_ball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percent_farthest_from_ball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percent_most_forward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avg_distance_to_mates</a:t>
            </a:r>
            <a:r>
              <a:rPr lang="it-IT" sz="1400" dirty="0"/>
              <a:t>, </a:t>
            </a:r>
            <a:r>
              <a:rPr lang="it-IT" sz="1400" dirty="0" err="1"/>
              <a:t>time_most_back</a:t>
            </a:r>
            <a:endParaRPr lang="it-IT" sz="1400" dirty="0"/>
          </a:p>
          <a:p>
            <a:pPr lvl="1"/>
            <a:r>
              <a:rPr lang="it-IT" sz="1400" dirty="0" err="1"/>
              <a:t>tier</a:t>
            </a:r>
            <a:endParaRPr lang="it-IT" sz="1400" dirty="0"/>
          </a:p>
          <a:p>
            <a:r>
              <a:rPr lang="it-IT" dirty="0"/>
              <a:t>Can be due to </a:t>
            </a:r>
            <a:r>
              <a:rPr lang="it-IT" dirty="0" err="1"/>
              <a:t>leaving</a:t>
            </a:r>
            <a:r>
              <a:rPr lang="it-IT" dirty="0"/>
              <a:t> the match </a:t>
            </a:r>
            <a:r>
              <a:rPr lang="it-IT" dirty="0" err="1"/>
              <a:t>before</a:t>
            </a:r>
            <a:r>
              <a:rPr lang="it-IT" dirty="0"/>
              <a:t> the end, or connections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match or player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ranked</a:t>
            </a:r>
            <a:endParaRPr lang="it-IT" dirty="0"/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564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16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Up-to-date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Data </a:t>
            </a:r>
            <a:r>
              <a:rPr lang="it-IT" dirty="0" err="1"/>
              <a:t>refers</a:t>
            </a:r>
            <a:r>
              <a:rPr lang="it-IT" dirty="0"/>
              <a:t> to a single match</a:t>
            </a:r>
          </a:p>
          <a:p>
            <a:pPr lvl="1"/>
            <a:r>
              <a:rPr lang="it-IT" dirty="0"/>
              <a:t>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from the replay file.</a:t>
            </a:r>
          </a:p>
          <a:p>
            <a:pPr lvl="1"/>
            <a:r>
              <a:rPr lang="it-IT" dirty="0"/>
              <a:t>After the replay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updated</a:t>
            </a:r>
            <a:endParaRPr lang="it-IT" dirty="0"/>
          </a:p>
          <a:p>
            <a:pPr lvl="1"/>
            <a:r>
              <a:rPr lang="it-IT" dirty="0" err="1"/>
              <a:t>Thus</a:t>
            </a:r>
            <a:r>
              <a:rPr lang="it-IT" dirty="0"/>
              <a:t>, data </a:t>
            </a:r>
            <a:r>
              <a:rPr lang="it-IT" dirty="0" err="1">
                <a:solidFill>
                  <a:schemeClr val="accent1"/>
                </a:solidFill>
              </a:rPr>
              <a:t>can’t</a:t>
            </a:r>
            <a:r>
              <a:rPr lang="it-IT" dirty="0">
                <a:solidFill>
                  <a:schemeClr val="accent1"/>
                </a:solidFill>
              </a:rPr>
              <a:t> be </a:t>
            </a:r>
            <a:r>
              <a:rPr lang="it-IT" dirty="0" err="1">
                <a:solidFill>
                  <a:schemeClr val="accent1"/>
                </a:solidFill>
              </a:rPr>
              <a:t>outdated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3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17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>
                <a:solidFill>
                  <a:schemeClr val="accent1"/>
                </a:solidFill>
              </a:rPr>
              <a:t>Consistent</a:t>
            </a:r>
            <a:r>
              <a:rPr lang="it-IT" dirty="0">
                <a:solidFill>
                  <a:schemeClr val="accent1"/>
                </a:solidFill>
              </a:rPr>
              <a:t> - </a:t>
            </a:r>
            <a:r>
              <a:rPr lang="it-IT" dirty="0" err="1"/>
              <a:t>Measures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Distances</a:t>
            </a:r>
            <a:r>
              <a:rPr lang="it-IT" dirty="0"/>
              <a:t> : </a:t>
            </a:r>
            <a:r>
              <a:rPr lang="it-IT" dirty="0" err="1"/>
              <a:t>unreal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(= </a:t>
            </a:r>
            <a:r>
              <a:rPr lang="it-IT" dirty="0" err="1"/>
              <a:t>centimeters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Speeds: </a:t>
            </a:r>
            <a:r>
              <a:rPr lang="it-IT" dirty="0" err="1"/>
              <a:t>uu</a:t>
            </a:r>
            <a:r>
              <a:rPr lang="it-IT" dirty="0"/>
              <a:t>/s</a:t>
            </a:r>
          </a:p>
          <a:p>
            <a:pPr lvl="1"/>
            <a:endParaRPr lang="it-IT" dirty="0"/>
          </a:p>
          <a:p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are </a:t>
            </a:r>
            <a:r>
              <a:rPr lang="it-IT" dirty="0" err="1"/>
              <a:t>consistent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the features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2037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5298D-D4B0-EE07-E674-65372E88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3000" dirty="0" err="1"/>
              <a:t>Clean</a:t>
            </a:r>
            <a:r>
              <a:rPr lang="it-IT" sz="3000" dirty="0"/>
              <a:t>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D3B265-560E-2561-3958-5CE5EE6F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Anticipated</a:t>
            </a:r>
            <a:r>
              <a:rPr lang="it-IT" dirty="0">
                <a:solidFill>
                  <a:schemeClr val="accent1"/>
                </a:solidFill>
              </a:rPr>
              <a:t> step</a:t>
            </a:r>
            <a:r>
              <a:rPr lang="it-IT" dirty="0"/>
              <a:t>, with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data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explorated</a:t>
            </a:r>
            <a:endParaRPr lang="it-IT" dirty="0"/>
          </a:p>
          <a:p>
            <a:endParaRPr lang="it-IT" dirty="0"/>
          </a:p>
          <a:p>
            <a:r>
              <a:rPr lang="it-IT" dirty="0"/>
              <a:t>199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data</a:t>
            </a:r>
          </a:p>
          <a:p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: </a:t>
            </a:r>
            <a:r>
              <a:rPr lang="it-IT" dirty="0" err="1">
                <a:solidFill>
                  <a:schemeClr val="accent1"/>
                </a:solidFill>
              </a:rPr>
              <a:t>remove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rows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41C3-C161-1D54-2135-F4B134CD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2134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Data Exploration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19</a:t>
            </a:fld>
            <a:endParaRPr lang="it-IT" noProof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C4CA41F-FA6B-0192-86CD-AA9F376C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6" t="10479" r="8742" b="8636"/>
          <a:stretch/>
        </p:blipFill>
        <p:spPr>
          <a:xfrm>
            <a:off x="2890935" y="1694121"/>
            <a:ext cx="6410130" cy="4844791"/>
          </a:xfrm>
        </p:spPr>
      </p:pic>
    </p:spTree>
    <p:extLst>
      <p:ext uri="{BB962C8B-B14F-4D97-AF65-F5344CB8AC3E}">
        <p14:creationId xmlns:p14="http://schemas.microsoft.com/office/powerpoint/2010/main" val="119384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619611"/>
          </a:xfrm>
        </p:spPr>
        <p:txBody>
          <a:bodyPr rtlCol="0">
            <a:noAutofit/>
          </a:bodyPr>
          <a:lstStyle/>
          <a:p>
            <a:pPr rtl="0"/>
            <a:r>
              <a:rPr lang="it-IT" sz="4000" dirty="0"/>
              <a:t>Business </a:t>
            </a:r>
            <a:r>
              <a:rPr lang="it-IT" sz="4000" dirty="0" err="1"/>
              <a:t>Understanding</a:t>
            </a:r>
            <a:endParaRPr lang="it-IT" sz="4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/>
              <a:t>Multiplayer Online Game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Hybrid</a:t>
            </a:r>
            <a:r>
              <a:rPr lang="it-IT" dirty="0"/>
              <a:t> soccer-car game</a:t>
            </a:r>
          </a:p>
          <a:p>
            <a:pPr marL="571500" lvl="1" indent="-342900"/>
            <a:r>
              <a:rPr lang="it-IT" dirty="0"/>
              <a:t>Soccer game, </a:t>
            </a:r>
            <a:r>
              <a:rPr lang="it-IT" dirty="0" err="1"/>
              <a:t>but</a:t>
            </a:r>
            <a:r>
              <a:rPr lang="it-IT" dirty="0"/>
              <a:t> with cars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humans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Competitive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Ranking system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75" r="21875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RL Rank </a:t>
            </a:r>
            <a:r>
              <a:rPr lang="it-IT" dirty="0" err="1"/>
              <a:t>Predictor</a:t>
            </a:r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</a:t>
            </a:fld>
            <a:endParaRPr lang="it-IT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FCD3D204-8EBF-8E0A-84DF-E4FBDAAEEDFB}"/>
              </a:ext>
            </a:extLst>
          </p:cNvPr>
          <p:cNvSpPr txBox="1">
            <a:spLocks/>
          </p:cNvSpPr>
          <p:nvPr/>
        </p:nvSpPr>
        <p:spPr>
          <a:xfrm>
            <a:off x="850392" y="1954634"/>
            <a:ext cx="6144768" cy="68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Rocket League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/ </a:t>
            </a:r>
            <a:r>
              <a:rPr lang="it-IT" sz="2700" dirty="0" err="1"/>
              <a:t>Categorial</a:t>
            </a:r>
            <a:r>
              <a:rPr lang="it-IT" sz="2700" dirty="0"/>
              <a:t> features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250F01-4860-2755-5036-6496E2ACA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3B0E28B-2F62-0661-761F-38F54D007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22298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72BD8C-5300-35FC-C4C1-3BEAF6FAE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D9B76C-A727-93AD-CEF4-5A03AA04F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8885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D45D0C-F6F3-39A4-2899-4FD4644E2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7FD2326-0A53-C275-6645-5647B24AC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620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  <a:endParaRPr lang="en-US" sz="27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D4D56F0-D4F5-517C-8BF0-D61207917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FF2401C-4967-6EC3-6118-0A3926024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" b="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3821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100" dirty="0"/>
              <a:t>Data </a:t>
            </a:r>
            <a:r>
              <a:rPr lang="it-IT" sz="4100" dirty="0" err="1"/>
              <a:t>Understanding</a:t>
            </a:r>
            <a:br>
              <a:rPr lang="it-IT" sz="4100" dirty="0"/>
            </a:br>
            <a:r>
              <a:rPr lang="it-IT" sz="2700" dirty="0"/>
              <a:t>Data Exploration – </a:t>
            </a:r>
            <a:r>
              <a:rPr lang="it-IT" sz="2700" dirty="0" err="1"/>
              <a:t>Continuous</a:t>
            </a:r>
            <a:r>
              <a:rPr lang="it-IT" sz="2700" dirty="0"/>
              <a:t> features</a:t>
            </a:r>
            <a:endParaRPr lang="en-US" sz="27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467F15-92E0-6904-89C3-047537287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-2" b="-2"/>
          <a:stretch/>
        </p:blipFill>
        <p:spPr>
          <a:xfrm>
            <a:off x="1444752" y="1825625"/>
            <a:ext cx="4553712" cy="4351338"/>
          </a:xfrm>
          <a:prstGeom prst="rect">
            <a:avLst/>
          </a:prstGeom>
          <a:noFill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4F6334D-D485-368C-1933-94B3ACC68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4617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100" dirty="0"/>
              <a:t>Data </a:t>
            </a:r>
            <a:r>
              <a:rPr lang="it-IT" sz="4100" dirty="0" err="1"/>
              <a:t>Understanding</a:t>
            </a:r>
            <a:br>
              <a:rPr lang="it-IT" sz="4100" dirty="0"/>
            </a:br>
            <a:r>
              <a:rPr lang="it-IT" sz="2700" dirty="0"/>
              <a:t>Data Exploration – </a:t>
            </a:r>
            <a:r>
              <a:rPr lang="it-IT" sz="2700" dirty="0" err="1"/>
              <a:t>Continuous</a:t>
            </a:r>
            <a:r>
              <a:rPr lang="it-IT" sz="2700" dirty="0"/>
              <a:t> features</a:t>
            </a:r>
            <a:endParaRPr lang="en-US" sz="27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8CA9DFA-FA5F-029A-29F8-618ED14DB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-2" b="-2"/>
          <a:stretch/>
        </p:blipFill>
        <p:spPr>
          <a:xfrm>
            <a:off x="1444752" y="1825625"/>
            <a:ext cx="4553712" cy="4351338"/>
          </a:xfrm>
          <a:prstGeom prst="rect">
            <a:avLst/>
          </a:prstGeom>
          <a:noFill/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4136ACA-7421-35C0-E7AA-734AAA0F7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44892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EB9E4-9ED1-27EE-E65A-9F429BAE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200" dirty="0"/>
              <a:t>Data </a:t>
            </a:r>
            <a:r>
              <a:rPr lang="it-IT" sz="4200" dirty="0" err="1"/>
              <a:t>preparation</a:t>
            </a:r>
            <a:br>
              <a:rPr lang="it-IT" sz="42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65A76-D434-9EF5-472A-74BBA05D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26</a:t>
            </a:fld>
            <a:endParaRPr lang="it-IT" noProof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FFB994-99F3-D8A4-4CF0-DF1F6F125602}"/>
              </a:ext>
            </a:extLst>
          </p:cNvPr>
          <p:cNvSpPr txBox="1"/>
          <p:nvPr/>
        </p:nvSpPr>
        <p:spPr>
          <a:xfrm>
            <a:off x="1166327" y="2062065"/>
            <a:ext cx="4412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 </a:t>
            </a:r>
            <a:r>
              <a:rPr lang="it-IT" sz="2000" dirty="0" err="1"/>
              <a:t>lot</a:t>
            </a:r>
            <a:r>
              <a:rPr lang="it-IT" sz="2000" dirty="0"/>
              <a:t> of </a:t>
            </a:r>
            <a:r>
              <a:rPr lang="it-IT" sz="2000" dirty="0" err="1"/>
              <a:t>correlated</a:t>
            </a:r>
            <a:r>
              <a:rPr lang="it-IT" sz="2000" dirty="0"/>
              <a:t>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count</a:t>
            </a:r>
            <a:r>
              <a:rPr lang="it-IT" sz="2000" dirty="0"/>
              <a:t>/</a:t>
            </a:r>
            <a:r>
              <a:rPr lang="it-IT" sz="2000" dirty="0" err="1"/>
              <a:t>percentage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time/</a:t>
            </a:r>
            <a:r>
              <a:rPr lang="it-IT" sz="2000" dirty="0" err="1"/>
              <a:t>percentage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collected</a:t>
            </a:r>
            <a:r>
              <a:rPr lang="it-IT" sz="2000" dirty="0"/>
              <a:t> / </a:t>
            </a:r>
            <a:r>
              <a:rPr lang="it-IT" sz="2000" dirty="0" err="1"/>
              <a:t>boost</a:t>
            </a:r>
            <a:r>
              <a:rPr lang="it-IT" sz="2000" dirty="0"/>
              <a:t>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Etc.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E6B922E-255A-CACB-D11F-F470FE8B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85" y="521476"/>
            <a:ext cx="5642749" cy="58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41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EB9E4-9ED1-27EE-E65A-9F429BAE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200" dirty="0"/>
              <a:t>Data </a:t>
            </a:r>
            <a:r>
              <a:rPr lang="it-IT" sz="4200" dirty="0" err="1"/>
              <a:t>preparation</a:t>
            </a:r>
            <a:br>
              <a:rPr lang="it-IT" sz="42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65A76-D434-9EF5-472A-74BBA05D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27</a:t>
            </a:fld>
            <a:endParaRPr lang="it-IT" noProof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FFB994-99F3-D8A4-4CF0-DF1F6F125602}"/>
              </a:ext>
            </a:extLst>
          </p:cNvPr>
          <p:cNvSpPr txBox="1"/>
          <p:nvPr/>
        </p:nvSpPr>
        <p:spPr>
          <a:xfrm>
            <a:off x="1166327" y="2062065"/>
            <a:ext cx="441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From 84 features to </a:t>
            </a:r>
            <a:r>
              <a:rPr lang="it-IT" sz="2400" dirty="0">
                <a:solidFill>
                  <a:schemeClr val="accent1"/>
                </a:solidFill>
              </a:rPr>
              <a:t>42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A64565C-F06E-B63D-FC7C-B54714D4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08" y="521476"/>
            <a:ext cx="5726726" cy="58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8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222FDC-F0B3-9504-31D1-5ACF5C8B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34F541-9043-1428-6C36-AC37AB3CD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chemeClr val="accent1"/>
                </a:solidFill>
              </a:rPr>
              <a:t>Filter models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accent1"/>
                </a:solidFill>
              </a:rPr>
              <a:t>Information gain test</a:t>
            </a:r>
          </a:p>
          <a:p>
            <a:pPr marL="0" indent="0">
              <a:buNone/>
            </a:pP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84AB60-40BE-01FC-B433-2AE43A76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28</a:t>
            </a:fld>
            <a:endParaRPr lang="it-IT" noProof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225A1C6-35D1-6E0D-8327-212818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11" y="457200"/>
            <a:ext cx="7176313" cy="58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243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Preparation</a:t>
            </a:r>
            <a:br>
              <a:rPr lang="it-IT" sz="54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Insight </a:t>
            </a:r>
            <a:r>
              <a:rPr lang="it-IT" dirty="0" err="1"/>
              <a:t>give</a:t>
            </a:r>
            <a:r>
              <a:rPr lang="it-IT" dirty="0"/>
              <a:t> from the information gain test:</a:t>
            </a:r>
          </a:p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match </a:t>
            </a:r>
            <a:r>
              <a:rPr lang="it-IT" dirty="0" err="1">
                <a:solidFill>
                  <a:schemeClr val="accent1"/>
                </a:solidFill>
              </a:rPr>
              <a:t>related</a:t>
            </a:r>
            <a:r>
              <a:rPr lang="it-IT" dirty="0"/>
              <a:t> features:</a:t>
            </a:r>
          </a:p>
          <a:p>
            <a:pPr lvl="1"/>
            <a:r>
              <a:rPr lang="en-US" dirty="0"/>
              <a:t> goals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mvp</a:t>
            </a:r>
            <a:endParaRPr lang="en-US" dirty="0"/>
          </a:p>
          <a:p>
            <a:pPr lvl="1"/>
            <a:r>
              <a:rPr lang="en-US" dirty="0"/>
              <a:t> assists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goals_against_while_last_defender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goals_against</a:t>
            </a:r>
            <a:endParaRPr lang="it-IT" dirty="0"/>
          </a:p>
          <a:p>
            <a:r>
              <a:rPr lang="it-IT" dirty="0"/>
              <a:t>Total </a:t>
            </a:r>
            <a:r>
              <a:rPr lang="it-IT" dirty="0">
                <a:solidFill>
                  <a:schemeClr val="accent1"/>
                </a:solidFill>
              </a:rPr>
              <a:t>37</a:t>
            </a:r>
            <a:r>
              <a:rPr lang="it-IT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18366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22 </a:t>
            </a:r>
            <a:r>
              <a:rPr lang="it-IT" sz="1800" dirty="0" err="1"/>
              <a:t>Ranks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Player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>
                <a:solidFill>
                  <a:schemeClr val="accent1"/>
                </a:solidFill>
              </a:rPr>
              <a:t>classified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a </a:t>
            </a:r>
            <a:r>
              <a:rPr lang="it-IT" sz="1800" dirty="0" err="1"/>
              <a:t>rank</a:t>
            </a:r>
            <a:r>
              <a:rPr lang="it-IT" sz="1800" dirty="0"/>
              <a:t> after playing 10 matches in competitive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Ranks</a:t>
            </a:r>
            <a:r>
              <a:rPr lang="it-IT" sz="1800" dirty="0"/>
              <a:t> are a </a:t>
            </a:r>
            <a:r>
              <a:rPr lang="it-IT" sz="1800" dirty="0" err="1"/>
              <a:t>discretization</a:t>
            </a:r>
            <a:r>
              <a:rPr lang="it-IT" sz="1800" dirty="0"/>
              <a:t> of an «</a:t>
            </a:r>
            <a:r>
              <a:rPr lang="it-IT" sz="1800" dirty="0" err="1"/>
              <a:t>invisible</a:t>
            </a:r>
            <a:r>
              <a:rPr lang="it-IT" sz="1800" dirty="0"/>
              <a:t>» </a:t>
            </a:r>
            <a:r>
              <a:rPr lang="it-IT" sz="1800" dirty="0" err="1"/>
              <a:t>number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Match Making Rating (</a:t>
            </a:r>
            <a:r>
              <a:rPr lang="it-IT" sz="1800" dirty="0">
                <a:solidFill>
                  <a:schemeClr val="accent1"/>
                </a:solidFill>
              </a:rPr>
              <a:t>MMR</a:t>
            </a:r>
            <a:r>
              <a:rPr lang="it-IT" sz="18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568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Preparation</a:t>
            </a:r>
            <a:br>
              <a:rPr lang="it-IT" sz="5400" dirty="0"/>
            </a:br>
            <a:r>
              <a:rPr lang="it-IT" sz="2700" dirty="0" err="1"/>
              <a:t>Construct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30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>
                <a:solidFill>
                  <a:schemeClr val="accent1"/>
                </a:solidFill>
              </a:rPr>
              <a:t>Robust</a:t>
            </a:r>
            <a:r>
              <a:rPr lang="it-IT" dirty="0">
                <a:solidFill>
                  <a:schemeClr val="accent1"/>
                </a:solidFill>
              </a:rPr>
              <a:t> scaling</a:t>
            </a:r>
            <a:r>
              <a:rPr lang="it-IT" dirty="0"/>
              <a:t>,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>
                <a:solidFill>
                  <a:schemeClr val="accent1"/>
                </a:solidFill>
              </a:rPr>
              <a:t>z-score </a:t>
            </a:r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subtracts</a:t>
            </a:r>
            <a:r>
              <a:rPr lang="it-IT" dirty="0"/>
              <a:t> the </a:t>
            </a:r>
            <a:r>
              <a:rPr lang="it-IT" dirty="0" err="1">
                <a:solidFill>
                  <a:schemeClr val="accent2"/>
                </a:solidFill>
              </a:rPr>
              <a:t>median</a:t>
            </a:r>
            <a:r>
              <a:rPr lang="it-IT" dirty="0"/>
              <a:t> and </a:t>
            </a:r>
          </a:p>
          <a:p>
            <a:r>
              <a:rPr lang="it-IT" dirty="0" err="1"/>
              <a:t>divides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>
                <a:solidFill>
                  <a:schemeClr val="accent2"/>
                </a:solidFill>
              </a:rPr>
              <a:t>interquantile</a:t>
            </a:r>
            <a:r>
              <a:rPr lang="it-IT" dirty="0">
                <a:solidFill>
                  <a:schemeClr val="accent2"/>
                </a:solidFill>
              </a:rPr>
              <a:t> range </a:t>
            </a:r>
            <a:r>
              <a:rPr lang="it-IT" dirty="0" err="1"/>
              <a:t>between</a:t>
            </a:r>
            <a:r>
              <a:rPr lang="it-IT" dirty="0"/>
              <a:t>  first and </a:t>
            </a:r>
            <a:r>
              <a:rPr lang="it-IT" dirty="0" err="1"/>
              <a:t>third</a:t>
            </a:r>
            <a:r>
              <a:rPr lang="it-IT" dirty="0"/>
              <a:t> quantile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 err="1"/>
              <a:t>Robust</a:t>
            </a:r>
            <a:r>
              <a:rPr lang="it-IT" dirty="0"/>
              <a:t> to </a:t>
            </a:r>
            <a:r>
              <a:rPr lang="it-IT" dirty="0" err="1"/>
              <a:t>outliers</a:t>
            </a:r>
            <a:r>
              <a:rPr lang="it-IT" dirty="0"/>
              <a:t> and more </a:t>
            </a:r>
            <a:r>
              <a:rPr lang="it-IT" dirty="0" err="1"/>
              <a:t>appropriated</a:t>
            </a:r>
            <a:r>
              <a:rPr lang="it-IT" dirty="0"/>
              <a:t> for </a:t>
            </a:r>
            <a:r>
              <a:rPr lang="it-IT" dirty="0" err="1"/>
              <a:t>skewed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Percentages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by 100 (</a:t>
            </a:r>
            <a:r>
              <a:rPr lang="it-IT" dirty="0" err="1">
                <a:solidFill>
                  <a:schemeClr val="accent1"/>
                </a:solidFill>
              </a:rPr>
              <a:t>decimal</a:t>
            </a:r>
            <a:r>
              <a:rPr lang="it-IT" dirty="0">
                <a:solidFill>
                  <a:schemeClr val="accent1"/>
                </a:solidFill>
              </a:rPr>
              <a:t> scaling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8912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2800" dirty="0" err="1"/>
              <a:t>Factor</a:t>
            </a:r>
            <a:r>
              <a:rPr lang="it-IT" sz="2800" dirty="0"/>
              <a:t> </a:t>
            </a:r>
            <a:r>
              <a:rPr lang="it-IT" sz="2800" dirty="0" err="1"/>
              <a:t>analysis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Kaiser Criterion</a:t>
            </a:r>
          </a:p>
          <a:p>
            <a:r>
              <a:rPr lang="it-IT" sz="2000" dirty="0"/>
              <a:t>9 </a:t>
            </a:r>
            <a:r>
              <a:rPr lang="it-IT" sz="2000" dirty="0" err="1"/>
              <a:t>eigenvalues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1</a:t>
            </a:r>
          </a:p>
          <a:p>
            <a:endParaRPr lang="it-IT" sz="2000" dirty="0"/>
          </a:p>
          <a:p>
            <a:r>
              <a:rPr lang="it-IT" sz="2000" dirty="0"/>
              <a:t>10 </a:t>
            </a:r>
            <a:r>
              <a:rPr lang="it-IT" sz="2000" dirty="0" err="1"/>
              <a:t>factors</a:t>
            </a:r>
            <a:r>
              <a:rPr lang="it-IT" sz="2000" dirty="0"/>
              <a:t> </a:t>
            </a:r>
            <a:r>
              <a:rPr lang="it-IT" sz="2000" dirty="0" err="1"/>
              <a:t>chosen</a:t>
            </a: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31</a:t>
            </a:fld>
            <a:endParaRPr lang="it-IT" noProof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C73065D-76ED-8D10-265A-4BC2087FB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6" y="974919"/>
            <a:ext cx="6157766" cy="48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51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BE591C-B40D-5197-FE2F-AA47E615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Factor loadings</a:t>
            </a:r>
          </a:p>
        </p:txBody>
      </p:sp>
      <p:pic>
        <p:nvPicPr>
          <p:cNvPr id="18" name="Segnaposto contenuto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0AD7A6-88F6-65D2-F032-640184B5B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237" y="1825625"/>
            <a:ext cx="7911525" cy="4351338"/>
          </a:xfr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1B95CA-7693-6DB4-92F4-CB23B196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32</a:t>
            </a:fld>
            <a:endParaRPr lang="it-IT" noProof="0"/>
          </a:p>
        </p:txBody>
      </p:sp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5B522A15-8EC8-D50B-85EF-AF705E767CE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</p:spTree>
    <p:extLst>
      <p:ext uri="{BB962C8B-B14F-4D97-AF65-F5344CB8AC3E}">
        <p14:creationId xmlns:p14="http://schemas.microsoft.com/office/powerpoint/2010/main" val="3975098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7ADBB9-011C-21BF-C065-7D5612A4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datasets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0E6016-74BE-5011-C5E0-754BA158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Dataset </a:t>
            </a:r>
            <a:r>
              <a:rPr lang="it-IT" dirty="0" err="1"/>
              <a:t>preprocessed</a:t>
            </a:r>
            <a:endParaRPr lang="it-IT" dirty="0"/>
          </a:p>
          <a:p>
            <a:r>
              <a:rPr lang="it-IT" dirty="0"/>
              <a:t>Dataset </a:t>
            </a:r>
            <a:r>
              <a:rPr lang="it-IT" dirty="0" err="1"/>
              <a:t>factored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 err="1"/>
              <a:t>Stored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CSV</a:t>
            </a:r>
            <a:r>
              <a:rPr lang="it-IT" dirty="0"/>
              <a:t> files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5678E5-933E-367B-4F9B-3B5F0740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93856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EBA2BC-4492-B90C-1BE1-C667A57B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0162A3-36E4-066F-614E-362915F0B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>
                <a:solidFill>
                  <a:schemeClr val="accent1"/>
                </a:solidFill>
              </a:rPr>
              <a:t>Propositional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based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methods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chosen</a:t>
            </a:r>
            <a:endParaRPr lang="it-IT" dirty="0"/>
          </a:p>
          <a:p>
            <a:endParaRPr lang="it-IT" dirty="0"/>
          </a:p>
          <a:p>
            <a:r>
              <a:rPr lang="it-IT" dirty="0"/>
              <a:t>Dummy </a:t>
            </a:r>
            <a:r>
              <a:rPr lang="it-IT" dirty="0" err="1"/>
              <a:t>regressor</a:t>
            </a:r>
            <a:endParaRPr lang="it-IT" dirty="0"/>
          </a:p>
          <a:p>
            <a:r>
              <a:rPr lang="it-IT" dirty="0"/>
              <a:t>Linear </a:t>
            </a:r>
            <a:r>
              <a:rPr lang="it-IT" dirty="0" err="1"/>
              <a:t>Regression</a:t>
            </a:r>
            <a:endParaRPr lang="it-IT" dirty="0"/>
          </a:p>
          <a:p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Naive</a:t>
            </a:r>
            <a:r>
              <a:rPr lang="it-IT" dirty="0"/>
              <a:t> </a:t>
            </a:r>
            <a:r>
              <a:rPr lang="it-IT" dirty="0" err="1"/>
              <a:t>Bayes</a:t>
            </a:r>
            <a:endParaRPr lang="it-IT" dirty="0"/>
          </a:p>
          <a:p>
            <a:r>
              <a:rPr lang="it-IT" dirty="0"/>
              <a:t>k-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Neighbors</a:t>
            </a:r>
            <a:endParaRPr lang="it-IT" dirty="0"/>
          </a:p>
          <a:p>
            <a:r>
              <a:rPr lang="en-US" dirty="0"/>
              <a:t>Random forest</a:t>
            </a:r>
          </a:p>
          <a:p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Multi Layer Perceptron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1F78F5-3B26-4620-A484-3BBED1E6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8470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 err="1"/>
              <a:t>Metrics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absolute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0261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Test design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/>
              <a:t>Holdout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2/3 for training</a:t>
            </a:r>
          </a:p>
          <a:p>
            <a:pPr lvl="1"/>
            <a:r>
              <a:rPr lang="it-IT" dirty="0"/>
              <a:t>1/3 for testing</a:t>
            </a:r>
          </a:p>
          <a:p>
            <a:endParaRPr lang="it-IT" dirty="0"/>
          </a:p>
          <a:p>
            <a:r>
              <a:rPr lang="it-IT" dirty="0" err="1"/>
              <a:t>Hyperparameters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 10 </a:t>
            </a:r>
            <a:r>
              <a:rPr lang="it-IT" dirty="0" err="1"/>
              <a:t>fold</a:t>
            </a:r>
            <a:r>
              <a:rPr lang="it-IT" dirty="0"/>
              <a:t> Cross Validation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7706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Build models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646" y="2192067"/>
            <a:ext cx="5257800" cy="3977731"/>
          </a:xfrm>
        </p:spPr>
        <p:txBody>
          <a:bodyPr anchor="ctr">
            <a:normAutofit/>
          </a:bodyPr>
          <a:lstStyle/>
          <a:p>
            <a:r>
              <a:rPr lang="it-IT" sz="1800" dirty="0"/>
              <a:t>Dummy </a:t>
            </a:r>
            <a:r>
              <a:rPr lang="it-IT" sz="1800" dirty="0" err="1"/>
              <a:t>regressor</a:t>
            </a:r>
            <a:endParaRPr lang="it-IT" sz="1800" dirty="0"/>
          </a:p>
          <a:p>
            <a:pPr lvl="1"/>
            <a:r>
              <a:rPr lang="it-IT" sz="1800" dirty="0"/>
              <a:t>Strategy: </a:t>
            </a:r>
            <a:r>
              <a:rPr lang="it-IT" sz="1800" dirty="0" err="1"/>
              <a:t>median</a:t>
            </a:r>
            <a:r>
              <a:rPr lang="it-IT" sz="1800" dirty="0"/>
              <a:t>, </a:t>
            </a:r>
            <a:r>
              <a:rPr lang="it-IT" sz="1800" dirty="0" err="1"/>
              <a:t>mean</a:t>
            </a:r>
            <a:endParaRPr lang="it-IT" sz="1800" dirty="0"/>
          </a:p>
          <a:p>
            <a:r>
              <a:rPr lang="it-IT" sz="1800" dirty="0"/>
              <a:t>Linear </a:t>
            </a:r>
            <a:r>
              <a:rPr lang="it-IT" sz="1800" dirty="0" err="1"/>
              <a:t>regressor</a:t>
            </a:r>
            <a:endParaRPr lang="it-IT" sz="1800" dirty="0"/>
          </a:p>
          <a:p>
            <a:pPr lvl="1"/>
            <a:r>
              <a:rPr lang="it-IT" sz="1800" dirty="0"/>
              <a:t>None</a:t>
            </a:r>
          </a:p>
          <a:p>
            <a:r>
              <a:rPr lang="it-IT" sz="1800" dirty="0" err="1"/>
              <a:t>Gaussian</a:t>
            </a:r>
            <a:r>
              <a:rPr lang="it-IT" sz="1800" dirty="0"/>
              <a:t> </a:t>
            </a:r>
            <a:r>
              <a:rPr lang="it-IT" sz="1800" dirty="0" err="1"/>
              <a:t>Naive</a:t>
            </a:r>
            <a:r>
              <a:rPr lang="it-IT" sz="1800" dirty="0"/>
              <a:t> </a:t>
            </a:r>
            <a:r>
              <a:rPr lang="it-IT" sz="1800" dirty="0" err="1"/>
              <a:t>Bayes</a:t>
            </a:r>
            <a:endParaRPr lang="it-IT" sz="1800" dirty="0"/>
          </a:p>
          <a:p>
            <a:pPr lvl="1"/>
            <a:r>
              <a:rPr lang="it-IT" sz="1800" dirty="0"/>
              <a:t>Class </a:t>
            </a:r>
            <a:r>
              <a:rPr lang="it-IT" sz="1800" dirty="0" err="1"/>
              <a:t>priors</a:t>
            </a:r>
            <a:r>
              <a:rPr lang="it-IT" sz="1800" dirty="0"/>
              <a:t>: None, class frequencies</a:t>
            </a:r>
          </a:p>
          <a:p>
            <a:r>
              <a:rPr lang="it-IT" sz="1800" dirty="0"/>
              <a:t>k-</a:t>
            </a:r>
            <a:r>
              <a:rPr lang="it-IT" sz="1800" dirty="0" err="1"/>
              <a:t>Nearest</a:t>
            </a:r>
            <a:r>
              <a:rPr lang="it-IT" sz="1800" dirty="0"/>
              <a:t> </a:t>
            </a:r>
            <a:r>
              <a:rPr lang="it-IT" sz="1800" dirty="0" err="1"/>
              <a:t>Neighbors</a:t>
            </a:r>
            <a:endParaRPr lang="it-IT" sz="1800" dirty="0"/>
          </a:p>
          <a:p>
            <a:pPr lvl="1"/>
            <a:r>
              <a:rPr lang="it-IT" sz="1800" dirty="0"/>
              <a:t>K = 3, 5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2D980F4-B3F9-F242-5A79-27CDAB9CB89A}"/>
              </a:ext>
            </a:extLst>
          </p:cNvPr>
          <p:cNvSpPr txBox="1">
            <a:spLocks/>
          </p:cNvSpPr>
          <p:nvPr/>
        </p:nvSpPr>
        <p:spPr>
          <a:xfrm>
            <a:off x="6213446" y="2187291"/>
            <a:ext cx="5257800" cy="397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Random forest</a:t>
            </a:r>
          </a:p>
          <a:p>
            <a:pPr lvl="1"/>
            <a:r>
              <a:rPr lang="en-US" sz="1800" dirty="0"/>
              <a:t>Criterion: Poisson, Squared Error</a:t>
            </a:r>
          </a:p>
          <a:p>
            <a:pPr lvl="1"/>
            <a:r>
              <a:rPr lang="en-US" sz="1800" dirty="0"/>
              <a:t>N° estimators: 10, 100</a:t>
            </a:r>
          </a:p>
          <a:p>
            <a:r>
              <a:rPr lang="en-US" sz="1800" dirty="0" err="1"/>
              <a:t>XGBoost</a:t>
            </a:r>
            <a:endParaRPr lang="en-US" sz="1800" dirty="0"/>
          </a:p>
          <a:p>
            <a:pPr lvl="1"/>
            <a:r>
              <a:rPr lang="en-US" sz="1800" dirty="0"/>
              <a:t>Importance: weight, cover</a:t>
            </a:r>
          </a:p>
          <a:p>
            <a:pPr lvl="1"/>
            <a:r>
              <a:rPr lang="en-US" sz="1800" dirty="0"/>
              <a:t>N° estimators: 10, 100</a:t>
            </a:r>
          </a:p>
          <a:p>
            <a:r>
              <a:rPr lang="en-US" sz="1800" dirty="0"/>
              <a:t>Multi Layer Perceptron</a:t>
            </a:r>
          </a:p>
          <a:p>
            <a:pPr lvl="1"/>
            <a:r>
              <a:rPr lang="en-US" sz="1800" dirty="0"/>
              <a:t>Alpha = 1e-3, 1e-4, 1e-5</a:t>
            </a:r>
          </a:p>
          <a:p>
            <a:pPr lvl="1"/>
            <a:r>
              <a:rPr lang="en-US" sz="1800" dirty="0"/>
              <a:t>LR = 1e-3, 1e-2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522967-BF89-AFC5-D5D2-352D0D6A2105}"/>
              </a:ext>
            </a:extLst>
          </p:cNvPr>
          <p:cNvSpPr txBox="1"/>
          <p:nvPr/>
        </p:nvSpPr>
        <p:spPr>
          <a:xfrm>
            <a:off x="3048699" y="1626631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 err="1">
                <a:solidFill>
                  <a:schemeClr val="accent1"/>
                </a:solidFill>
              </a:rPr>
              <a:t>Hyperparameters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953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Compare models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38</a:t>
            </a:fld>
            <a:endParaRPr lang="it-IT" noProof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24495330-01C7-D2DB-087A-2AD8D6A27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70764"/>
              </p:ext>
            </p:extLst>
          </p:nvPr>
        </p:nvGraphicFramePr>
        <p:xfrm>
          <a:off x="955646" y="2329478"/>
          <a:ext cx="105156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15947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01948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8695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8772374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443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MAE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RMSE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MAE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RMSE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782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dummy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3.9039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4.5511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4.5511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96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2.1571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2.7837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2.1475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2.7641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88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1.8501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2.3843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2.6793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74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accent1"/>
                          </a:solidFill>
                        </a:rPr>
                        <a:t>mlp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</a:rPr>
                        <a:t>1.571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</a:rPr>
                        <a:t>2.0454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1.9234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2.474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26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naive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bayes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2.3666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3.3452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2.306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3.2595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392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random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1.673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2.1785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1.9423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2.4984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10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1.646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2.1277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1.9618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2.5185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2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48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Compare models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39</a:t>
            </a:fld>
            <a:endParaRPr lang="it-IT" noProof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2D980F4-B3F9-F242-5A79-27CDAB9CB89A}"/>
              </a:ext>
            </a:extLst>
          </p:cNvPr>
          <p:cNvSpPr txBox="1">
            <a:spLocks/>
          </p:cNvSpPr>
          <p:nvPr/>
        </p:nvSpPr>
        <p:spPr>
          <a:xfrm>
            <a:off x="6213446" y="2187291"/>
            <a:ext cx="5257800" cy="397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24495330-01C7-D2DB-087A-2AD8D6A27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742086"/>
              </p:ext>
            </p:extLst>
          </p:nvPr>
        </p:nvGraphicFramePr>
        <p:xfrm>
          <a:off x="955646" y="2329478"/>
          <a:ext cx="10515600" cy="315404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15947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01948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8695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8772374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443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Fit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Score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Fit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Score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782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dummy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96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296.0647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7.3532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88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0.5239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74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accent1"/>
                          </a:solidFill>
                        </a:rPr>
                        <a:t>mlp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136.2348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26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naive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bayes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1.2735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392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random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155.852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64.724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10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33.6242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25.7821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2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94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At the first 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</a:rPr>
              <a:t>MMR = 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He </a:t>
            </a:r>
            <a:r>
              <a:rPr lang="it-IT" sz="1800" dirty="0" err="1">
                <a:solidFill>
                  <a:schemeClr val="accent2"/>
                </a:solidFill>
              </a:rPr>
              <a:t>wins</a:t>
            </a:r>
            <a:r>
              <a:rPr lang="it-IT" sz="1800" dirty="0"/>
              <a:t>: MMR +=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He </a:t>
            </a:r>
            <a:r>
              <a:rPr lang="it-IT" sz="1800" dirty="0" err="1">
                <a:solidFill>
                  <a:schemeClr val="accent2"/>
                </a:solidFill>
              </a:rPr>
              <a:t>loses</a:t>
            </a:r>
            <a:r>
              <a:rPr lang="it-IT" sz="1800" dirty="0"/>
              <a:t>: MMR -=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G </a:t>
            </a:r>
            <a:r>
              <a:rPr lang="it-IT" sz="1800" dirty="0" err="1"/>
              <a:t>is</a:t>
            </a:r>
            <a:r>
              <a:rPr lang="it-IT" sz="1800" dirty="0"/>
              <a:t> 150 </a:t>
            </a:r>
            <a:r>
              <a:rPr lang="it-IT" sz="1800" dirty="0" err="1"/>
              <a:t>at</a:t>
            </a:r>
            <a:r>
              <a:rPr lang="it-IT" sz="1800" dirty="0"/>
              <a:t> the first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Decreases</a:t>
            </a:r>
            <a:r>
              <a:rPr lang="it-IT" sz="1800" dirty="0"/>
              <a:t> after </a:t>
            </a:r>
            <a:r>
              <a:rPr lang="it-IT" sz="1800" dirty="0" err="1"/>
              <a:t>each</a:t>
            </a:r>
            <a:r>
              <a:rPr lang="it-IT" sz="1800" dirty="0"/>
              <a:t> match </a:t>
            </a:r>
            <a:r>
              <a:rPr lang="it-IT" sz="1800" dirty="0" err="1"/>
              <a:t>until</a:t>
            </a:r>
            <a:r>
              <a:rPr lang="it-IT" sz="1800" dirty="0"/>
              <a:t> 10 after a </a:t>
            </a:r>
            <a:r>
              <a:rPr lang="it-IT" sz="1800" dirty="0" err="1"/>
              <a:t>dozen</a:t>
            </a:r>
            <a:r>
              <a:rPr lang="it-IT" sz="1800" dirty="0"/>
              <a:t> of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</a:t>
            </a:fld>
            <a:endParaRPr lang="it-IT" noProof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AD6F359-FFAF-E921-6A80-904C45F8067D}"/>
              </a:ext>
            </a:extLst>
          </p:cNvPr>
          <p:cNvCxnSpPr>
            <a:cxnSpLocks/>
          </p:cNvCxnSpPr>
          <p:nvPr/>
        </p:nvCxnSpPr>
        <p:spPr>
          <a:xfrm>
            <a:off x="2910980" y="2709644"/>
            <a:ext cx="3682767" cy="1174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3ED7DBAE-D671-50CE-6C6D-5F225118ABC3}"/>
              </a:ext>
            </a:extLst>
          </p:cNvPr>
          <p:cNvSpPr/>
          <p:nvPr/>
        </p:nvSpPr>
        <p:spPr>
          <a:xfrm>
            <a:off x="6670478" y="2403046"/>
            <a:ext cx="855677" cy="81373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23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 err="1"/>
              <a:t>Assess</a:t>
            </a:r>
            <a:r>
              <a:rPr lang="it-IT" sz="2800" dirty="0"/>
              <a:t> model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it-IT" dirty="0"/>
              <a:t>Compare model with </a:t>
            </a:r>
            <a:r>
              <a:rPr lang="it-IT" dirty="0">
                <a:solidFill>
                  <a:schemeClr val="accent1"/>
                </a:solidFill>
              </a:rPr>
              <a:t>data mining </a:t>
            </a:r>
            <a:r>
              <a:rPr lang="it-IT" dirty="0" err="1">
                <a:solidFill>
                  <a:schemeClr val="accent1"/>
                </a:solidFill>
              </a:rPr>
              <a:t>criteria</a:t>
            </a:r>
            <a:endParaRPr lang="it-IT" dirty="0">
              <a:solidFill>
                <a:schemeClr val="accent1"/>
              </a:solidFill>
            </a:endParaRP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MLP with </a:t>
            </a:r>
            <a:r>
              <a:rPr lang="it-IT" dirty="0" err="1"/>
              <a:t>Normal</a:t>
            </a:r>
            <a:r>
              <a:rPr lang="it-IT" dirty="0"/>
              <a:t> </a:t>
            </a:r>
            <a:r>
              <a:rPr lang="it-IT" dirty="0" err="1"/>
              <a:t>preprocessing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olidFill>
                  <a:schemeClr val="accent2"/>
                </a:solidFill>
              </a:rPr>
              <a:t>MAE</a:t>
            </a:r>
            <a:r>
              <a:rPr lang="it-IT" dirty="0"/>
              <a:t>	: 1.5710 &lt; 2</a:t>
            </a:r>
          </a:p>
          <a:p>
            <a:pPr lvl="1"/>
            <a:r>
              <a:rPr lang="it-IT" dirty="0">
                <a:solidFill>
                  <a:schemeClr val="accent2"/>
                </a:solidFill>
              </a:rPr>
              <a:t>RMSE</a:t>
            </a:r>
            <a:r>
              <a:rPr lang="it-IT" dirty="0"/>
              <a:t>	: 2.0454 &lt; 2.5</a:t>
            </a:r>
          </a:p>
          <a:p>
            <a:pPr lvl="1"/>
            <a:r>
              <a:rPr lang="it-IT" dirty="0">
                <a:solidFill>
                  <a:schemeClr val="accent2"/>
                </a:solidFill>
              </a:rPr>
              <a:t>Score time </a:t>
            </a:r>
            <a:r>
              <a:rPr lang="it-IT" dirty="0"/>
              <a:t>on the </a:t>
            </a:r>
            <a:r>
              <a:rPr lang="it-IT" dirty="0" err="1"/>
              <a:t>whole</a:t>
            </a:r>
            <a:r>
              <a:rPr lang="it-IT" dirty="0"/>
              <a:t> test set (0.1384s)</a:t>
            </a:r>
          </a:p>
          <a:p>
            <a:pPr lvl="2"/>
            <a:r>
              <a:rPr lang="it-IT" dirty="0" err="1"/>
              <a:t>Largely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0.5 on </a:t>
            </a:r>
            <a:r>
              <a:rPr lang="it-IT" dirty="0" err="1"/>
              <a:t>six</a:t>
            </a:r>
            <a:r>
              <a:rPr lang="it-IT" dirty="0"/>
              <a:t> </a:t>
            </a:r>
            <a:r>
              <a:rPr lang="it-IT" dirty="0" err="1"/>
              <a:t>examples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06619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Evaluation</a:t>
            </a:r>
            <a:br>
              <a:rPr lang="it-IT" dirty="0"/>
            </a:br>
            <a:r>
              <a:rPr lang="it-IT" sz="2800" dirty="0" err="1"/>
              <a:t>Evaluate</a:t>
            </a:r>
            <a:r>
              <a:rPr lang="it-IT" sz="2800" dirty="0"/>
              <a:t> </a:t>
            </a:r>
            <a:r>
              <a:rPr lang="it-IT" sz="2800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Business Analyst </a:t>
            </a:r>
            <a:r>
              <a:rPr lang="it-IT" dirty="0" err="1"/>
              <a:t>required</a:t>
            </a:r>
            <a:endParaRPr lang="it-IT" dirty="0"/>
          </a:p>
          <a:p>
            <a:r>
              <a:rPr lang="it-IT" dirty="0"/>
              <a:t>System </a:t>
            </a:r>
            <a:r>
              <a:rPr lang="it-IT" dirty="0" err="1"/>
              <a:t>achieved</a:t>
            </a:r>
            <a:r>
              <a:rPr lang="it-IT" dirty="0"/>
              <a:t> good </a:t>
            </a:r>
            <a:r>
              <a:rPr lang="it-IT" dirty="0" err="1"/>
              <a:t>results</a:t>
            </a:r>
            <a:endParaRPr lang="it-IT" dirty="0"/>
          </a:p>
          <a:p>
            <a:r>
              <a:rPr lang="it-IT" dirty="0"/>
              <a:t>Players are more </a:t>
            </a:r>
            <a:r>
              <a:rPr lang="it-IT" dirty="0" err="1"/>
              <a:t>satisfied</a:t>
            </a:r>
            <a:r>
              <a:rPr lang="it-IT" dirty="0"/>
              <a:t> with a ranking system </a:t>
            </a:r>
            <a:r>
              <a:rPr lang="it-IT" dirty="0" err="1"/>
              <a:t>that</a:t>
            </a:r>
            <a:r>
              <a:rPr lang="it-IT" dirty="0"/>
              <a:t> take in accounts </a:t>
            </a:r>
            <a:r>
              <a:rPr lang="it-IT" dirty="0" err="1"/>
              <a:t>their</a:t>
            </a:r>
            <a:r>
              <a:rPr lang="it-IT" dirty="0"/>
              <a:t> performances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  <a:p>
            <a:r>
              <a:rPr lang="it-IT" dirty="0" err="1"/>
              <a:t>Conceivable</a:t>
            </a:r>
            <a:r>
              <a:rPr lang="it-IT" dirty="0"/>
              <a:t> to suppose </a:t>
            </a:r>
            <a:r>
              <a:rPr lang="it-IT" dirty="0" err="1"/>
              <a:t>that</a:t>
            </a:r>
            <a:r>
              <a:rPr lang="it-IT" dirty="0"/>
              <a:t> business </a:t>
            </a:r>
            <a:r>
              <a:rPr lang="it-IT" dirty="0" err="1"/>
              <a:t>objectives</a:t>
            </a:r>
            <a:r>
              <a:rPr lang="it-IT" dirty="0"/>
              <a:t> and success </a:t>
            </a:r>
            <a:r>
              <a:rPr lang="it-IT" dirty="0" err="1"/>
              <a:t>criteria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satisfied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0105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Evaluation</a:t>
            </a:r>
            <a:br>
              <a:rPr lang="it-IT" dirty="0"/>
            </a:br>
            <a:r>
              <a:rPr lang="it-IT" sz="2800" dirty="0"/>
              <a:t>Review </a:t>
            </a:r>
            <a:r>
              <a:rPr lang="it-IT" sz="2800" dirty="0" err="1"/>
              <a:t>process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MLP and </a:t>
            </a:r>
            <a:r>
              <a:rPr lang="it-IT" dirty="0" err="1"/>
              <a:t>Neural</a:t>
            </a:r>
            <a:r>
              <a:rPr lang="it-IT" dirty="0"/>
              <a:t> Networks </a:t>
            </a:r>
            <a:r>
              <a:rPr lang="it-IT" dirty="0" err="1"/>
              <a:t>could</a:t>
            </a:r>
            <a:r>
              <a:rPr lang="it-IT" dirty="0"/>
              <a:t> be more </a:t>
            </a:r>
            <a:r>
              <a:rPr lang="it-IT" dirty="0" err="1">
                <a:solidFill>
                  <a:schemeClr val="accent1"/>
                </a:solidFill>
              </a:rPr>
              <a:t>explored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 err="1"/>
              <a:t>Extract</a:t>
            </a:r>
            <a:r>
              <a:rPr lang="it-IT" dirty="0"/>
              <a:t> features </a:t>
            </a:r>
            <a:r>
              <a:rPr lang="it-IT" dirty="0" err="1"/>
              <a:t>directly</a:t>
            </a:r>
            <a:r>
              <a:rPr lang="it-IT" dirty="0"/>
              <a:t> from </a:t>
            </a:r>
            <a:r>
              <a:rPr lang="it-IT" dirty="0" err="1">
                <a:solidFill>
                  <a:schemeClr val="accent1"/>
                </a:solidFill>
              </a:rPr>
              <a:t>raw</a:t>
            </a:r>
            <a:r>
              <a:rPr lang="it-IT" dirty="0">
                <a:solidFill>
                  <a:schemeClr val="accent1"/>
                </a:solidFill>
              </a:rPr>
              <a:t> replays</a:t>
            </a:r>
          </a:p>
          <a:p>
            <a:r>
              <a:rPr lang="it-IT" dirty="0" err="1">
                <a:solidFill>
                  <a:schemeClr val="accent1"/>
                </a:solidFill>
              </a:rPr>
              <a:t>Difficult</a:t>
            </a:r>
            <a:r>
              <a:rPr lang="it-IT" dirty="0">
                <a:solidFill>
                  <a:schemeClr val="accent1"/>
                </a:solidFill>
              </a:rPr>
              <a:t> to </a:t>
            </a:r>
            <a:r>
              <a:rPr lang="it-IT" dirty="0" err="1">
                <a:solidFill>
                  <a:schemeClr val="accent1"/>
                </a:solidFill>
              </a:rPr>
              <a:t>improve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the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  <a:p>
            <a:pPr lvl="1"/>
            <a:r>
              <a:rPr lang="it-IT" dirty="0"/>
              <a:t>Information to discriminate player </a:t>
            </a:r>
            <a:r>
              <a:rPr lang="it-IT" dirty="0" err="1"/>
              <a:t>ranks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contained</a:t>
            </a:r>
            <a:r>
              <a:rPr lang="it-IT" dirty="0"/>
              <a:t> in data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58017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Deployment and </a:t>
            </a:r>
            <a:r>
              <a:rPr lang="it-IT" dirty="0" err="1"/>
              <a:t>Maintenance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System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in the game servers</a:t>
            </a:r>
          </a:p>
          <a:p>
            <a:r>
              <a:rPr lang="it-IT" dirty="0"/>
              <a:t>New MMR </a:t>
            </a:r>
            <a:r>
              <a:rPr lang="it-IT" dirty="0" err="1"/>
              <a:t>calculated</a:t>
            </a:r>
            <a:r>
              <a:rPr lang="it-IT" dirty="0"/>
              <a:t> with a </a:t>
            </a:r>
            <a:r>
              <a:rPr lang="it-IT" dirty="0" err="1">
                <a:solidFill>
                  <a:schemeClr val="accent1"/>
                </a:solidFill>
              </a:rPr>
              <a:t>weighted</a:t>
            </a:r>
            <a:r>
              <a:rPr lang="it-IT" dirty="0">
                <a:solidFill>
                  <a:schemeClr val="accent1"/>
                </a:solidFill>
              </a:rPr>
              <a:t> sum</a:t>
            </a:r>
            <a:r>
              <a:rPr lang="it-IT" dirty="0"/>
              <a:t> from the </a:t>
            </a:r>
            <a:r>
              <a:rPr lang="it-IT" dirty="0" err="1"/>
              <a:t>predictive</a:t>
            </a:r>
            <a:r>
              <a:rPr lang="it-IT" dirty="0"/>
              <a:t> model and the </a:t>
            </a:r>
            <a:r>
              <a:rPr lang="it-IT" dirty="0" err="1"/>
              <a:t>old</a:t>
            </a:r>
            <a:r>
              <a:rPr lang="it-IT" dirty="0"/>
              <a:t> system</a:t>
            </a:r>
          </a:p>
          <a:p>
            <a:endParaRPr lang="it-IT" dirty="0"/>
          </a:p>
          <a:p>
            <a:r>
              <a:rPr lang="it-IT" dirty="0"/>
              <a:t>Play-style </a:t>
            </a:r>
            <a:r>
              <a:rPr lang="it-IT" dirty="0" err="1"/>
              <a:t>changes</a:t>
            </a:r>
            <a:r>
              <a:rPr lang="it-IT" dirty="0"/>
              <a:t> over </a:t>
            </a:r>
            <a:r>
              <a:rPr lang="it-IT" dirty="0" err="1"/>
              <a:t>months</a:t>
            </a:r>
            <a:r>
              <a:rPr lang="it-IT" dirty="0"/>
              <a:t>, model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retrained</a:t>
            </a:r>
            <a:r>
              <a:rPr lang="it-IT" dirty="0"/>
              <a:t> </a:t>
            </a:r>
            <a:r>
              <a:rPr lang="it-IT" dirty="0" err="1"/>
              <a:t>periodically</a:t>
            </a:r>
            <a:r>
              <a:rPr lang="it-IT" dirty="0"/>
              <a:t> (2-3 </a:t>
            </a:r>
            <a:r>
              <a:rPr lang="it-IT" dirty="0" err="1"/>
              <a:t>months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86214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44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Rocket League</a:t>
            </a:r>
          </a:p>
          <a:p>
            <a:pPr rtl="0"/>
            <a:r>
              <a:rPr lang="it-IT" dirty="0"/>
              <a:t>Rank </a:t>
            </a:r>
            <a:r>
              <a:rPr lang="it-IT" dirty="0" err="1"/>
              <a:t>Predictor</a:t>
            </a:r>
            <a:endParaRPr lang="it-IT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7919" t="-1200" r="25831" b="1200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1670" r="21670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Thanks for the </a:t>
            </a:r>
            <a:r>
              <a:rPr lang="it-IT" dirty="0" err="1"/>
              <a:t>attention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Pasquale De Marinis</a:t>
            </a:r>
          </a:p>
          <a:p>
            <a:pPr rtl="0"/>
            <a:endParaRPr lang="it-IT" dirty="0"/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3169" b="13169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4378" r="14378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Player </a:t>
            </a:r>
            <a:r>
              <a:rPr lang="it-IT" sz="1800" dirty="0" err="1">
                <a:solidFill>
                  <a:schemeClr val="accent1"/>
                </a:solidFill>
              </a:rPr>
              <a:t>converges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</a:t>
            </a:r>
            <a:r>
              <a:rPr lang="it-IT" sz="1800" dirty="0" err="1"/>
              <a:t>their</a:t>
            </a:r>
            <a:r>
              <a:rPr lang="it-IT" sz="1800" dirty="0"/>
              <a:t> appropriate </a:t>
            </a:r>
            <a:r>
              <a:rPr lang="it-IT" sz="1800" dirty="0" err="1"/>
              <a:t>rank</a:t>
            </a:r>
            <a:endParaRPr lang="it-IT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Plays with </a:t>
            </a:r>
            <a:r>
              <a:rPr lang="it-IT" sz="1600" dirty="0" err="1"/>
              <a:t>same</a:t>
            </a:r>
            <a:r>
              <a:rPr lang="it-IT" sz="1600" dirty="0"/>
              <a:t> skill </a:t>
            </a:r>
            <a:r>
              <a:rPr lang="it-IT" sz="1600" dirty="0" err="1"/>
              <a:t>level</a:t>
            </a:r>
            <a:r>
              <a:rPr lang="it-IT" sz="1600" dirty="0"/>
              <a:t>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Relatively</a:t>
            </a:r>
            <a:r>
              <a:rPr lang="it-IT" sz="1800" dirty="0"/>
              <a:t> </a:t>
            </a:r>
            <a:r>
              <a:rPr lang="it-IT" sz="1800" dirty="0">
                <a:solidFill>
                  <a:schemeClr val="accent1"/>
                </a:solidFill>
              </a:rPr>
              <a:t>slow</a:t>
            </a:r>
            <a:r>
              <a:rPr lang="it-IT" sz="1800" dirty="0"/>
              <a:t> </a:t>
            </a:r>
            <a:r>
              <a:rPr lang="it-IT" sz="1800" dirty="0" err="1"/>
              <a:t>convergence</a:t>
            </a:r>
            <a:r>
              <a:rPr lang="it-IT" sz="1800" dirty="0"/>
              <a:t> (20-30 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G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only</a:t>
            </a:r>
            <a:r>
              <a:rPr lang="it-IT" sz="1800" dirty="0"/>
              <a:t> </a:t>
            </a:r>
            <a:r>
              <a:rPr lang="it-IT" sz="1800" dirty="0" err="1"/>
              <a:t>determined</a:t>
            </a:r>
            <a:r>
              <a:rPr lang="it-IT" sz="1800" dirty="0"/>
              <a:t> by match </a:t>
            </a:r>
            <a:r>
              <a:rPr lang="it-IT" sz="1800" dirty="0" err="1"/>
              <a:t>outcome</a:t>
            </a:r>
            <a:r>
              <a:rPr lang="it-IT" sz="1800" dirty="0"/>
              <a:t> and </a:t>
            </a:r>
            <a:r>
              <a:rPr lang="it-IT" sz="1800" dirty="0" err="1"/>
              <a:t>not</a:t>
            </a:r>
            <a:r>
              <a:rPr lang="it-IT" sz="1800" dirty="0"/>
              <a:t> by </a:t>
            </a:r>
            <a:r>
              <a:rPr lang="it-IT" sz="1800" dirty="0">
                <a:solidFill>
                  <a:schemeClr val="accent1"/>
                </a:solidFill>
              </a:rPr>
              <a:t>player skills</a:t>
            </a:r>
            <a:r>
              <a:rPr lang="it-IT" sz="1800" dirty="0"/>
              <a:t> </a:t>
            </a:r>
            <a:r>
              <a:rPr lang="it-IT" sz="1800" dirty="0" err="1"/>
              <a:t>shown</a:t>
            </a:r>
            <a:r>
              <a:rPr lang="it-IT" sz="1800" dirty="0"/>
              <a:t> in the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7167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Business </a:t>
            </a:r>
            <a:r>
              <a:rPr lang="it-IT" sz="2700" dirty="0" err="1"/>
              <a:t>Objectives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IT" b="1" dirty="0"/>
              <a:t>Business </a:t>
            </a:r>
            <a:r>
              <a:rPr lang="it-IT" b="1" dirty="0" err="1"/>
              <a:t>problem</a:t>
            </a:r>
            <a:r>
              <a:rPr lang="it-IT" dirty="0"/>
              <a:t>: slow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, </a:t>
            </a:r>
            <a:r>
              <a:rPr lang="it-IT" dirty="0" err="1"/>
              <a:t>unfair</a:t>
            </a:r>
            <a:r>
              <a:rPr lang="it-IT" dirty="0"/>
              <a:t> ranking; </a:t>
            </a:r>
            <a:r>
              <a:rPr lang="it-IT" dirty="0" err="1"/>
              <a:t>need</a:t>
            </a:r>
            <a:r>
              <a:rPr lang="it-IT" dirty="0"/>
              <a:t> for a more </a:t>
            </a:r>
            <a:r>
              <a:rPr lang="it-IT" dirty="0">
                <a:solidFill>
                  <a:schemeClr val="accent1"/>
                </a:solidFill>
              </a:rPr>
              <a:t>fast</a:t>
            </a:r>
            <a:r>
              <a:rPr lang="it-IT" dirty="0"/>
              <a:t> and </a:t>
            </a:r>
            <a:r>
              <a:rPr lang="it-IT" dirty="0">
                <a:solidFill>
                  <a:schemeClr val="accent1"/>
                </a:solidFill>
              </a:rPr>
              <a:t>fair</a:t>
            </a:r>
            <a:r>
              <a:rPr lang="it-IT" dirty="0"/>
              <a:t> ranking system</a:t>
            </a:r>
          </a:p>
          <a:p>
            <a:r>
              <a:rPr lang="it-IT" b="1" dirty="0"/>
              <a:t>Business </a:t>
            </a:r>
            <a:r>
              <a:rPr lang="it-IT" b="1" dirty="0" err="1"/>
              <a:t>opportunity</a:t>
            </a:r>
            <a:r>
              <a:rPr lang="it-IT" dirty="0"/>
              <a:t>: create a system </a:t>
            </a:r>
            <a:r>
              <a:rPr lang="it-IT" dirty="0" err="1"/>
              <a:t>capable</a:t>
            </a:r>
            <a:r>
              <a:rPr lang="it-IT" dirty="0"/>
              <a:t> of </a:t>
            </a:r>
            <a:r>
              <a:rPr lang="it-IT" dirty="0" err="1"/>
              <a:t>determining</a:t>
            </a:r>
            <a:r>
              <a:rPr lang="it-IT" dirty="0"/>
              <a:t> the player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analyzing</a:t>
            </a:r>
            <a:r>
              <a:rPr lang="it-IT" dirty="0"/>
              <a:t> the performances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546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Business </a:t>
            </a:r>
            <a:r>
              <a:rPr lang="it-IT" sz="2700" dirty="0" err="1"/>
              <a:t>Objectives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IT" b="1" dirty="0"/>
              <a:t>Business </a:t>
            </a:r>
            <a:r>
              <a:rPr lang="it-IT" b="1" dirty="0" err="1"/>
              <a:t>objectives</a:t>
            </a:r>
            <a:endParaRPr lang="it-IT" b="1" dirty="0"/>
          </a:p>
          <a:p>
            <a:pPr lvl="1"/>
            <a:r>
              <a:rPr lang="it-IT" dirty="0" err="1"/>
              <a:t>Predict</a:t>
            </a:r>
            <a:r>
              <a:rPr lang="it-IT" dirty="0"/>
              <a:t> the </a:t>
            </a:r>
            <a:r>
              <a:rPr lang="it-IT" dirty="0" err="1"/>
              <a:t>rank</a:t>
            </a:r>
            <a:r>
              <a:rPr lang="it-IT" dirty="0"/>
              <a:t> of a player from the skill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  <a:p>
            <a:r>
              <a:rPr lang="it-IT" b="1" dirty="0"/>
              <a:t>Business Success </a:t>
            </a:r>
            <a:r>
              <a:rPr lang="it-IT" b="1" dirty="0" err="1"/>
              <a:t>Criteria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olidFill>
                  <a:schemeClr val="accent1"/>
                </a:solidFill>
              </a:rPr>
              <a:t>Positive feedback </a:t>
            </a:r>
            <a:r>
              <a:rPr lang="it-IT" dirty="0"/>
              <a:t>by the community after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Increase</a:t>
            </a:r>
            <a:r>
              <a:rPr lang="it-IT" dirty="0"/>
              <a:t> in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active</a:t>
            </a:r>
            <a:r>
              <a:rPr lang="it-IT" dirty="0"/>
              <a:t> players by 5%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965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Data Mining Goals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High </a:t>
            </a:r>
            <a:r>
              <a:rPr lang="it-IT" dirty="0" err="1"/>
              <a:t>level</a:t>
            </a:r>
            <a:r>
              <a:rPr lang="it-IT" dirty="0"/>
              <a:t> goal: </a:t>
            </a:r>
            <a:r>
              <a:rPr lang="it-IT" dirty="0" err="1">
                <a:solidFill>
                  <a:schemeClr val="accent1"/>
                </a:solidFill>
              </a:rPr>
              <a:t>prediction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/>
              <a:t>Task: </a:t>
            </a:r>
            <a:r>
              <a:rPr lang="it-IT" dirty="0" err="1">
                <a:solidFill>
                  <a:schemeClr val="accent1"/>
                </a:solidFill>
              </a:rPr>
              <a:t>regression</a:t>
            </a:r>
            <a:endParaRPr lang="it-IT" dirty="0">
              <a:solidFill>
                <a:schemeClr val="accent1"/>
              </a:solidFill>
            </a:endParaRPr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dependent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variable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is</a:t>
            </a:r>
            <a:r>
              <a:rPr lang="it-IT" dirty="0"/>
              <a:t> the MMR</a:t>
            </a:r>
          </a:p>
          <a:p>
            <a:pPr lvl="1"/>
            <a:endParaRPr lang="it-IT" dirty="0"/>
          </a:p>
          <a:p>
            <a:r>
              <a:rPr lang="it-IT" dirty="0"/>
              <a:t>Success </a:t>
            </a:r>
            <a:r>
              <a:rPr lang="it-IT" dirty="0" err="1"/>
              <a:t>criteria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Mean</a:t>
            </a:r>
            <a:r>
              <a:rPr lang="it-IT" dirty="0"/>
              <a:t> Absolut </a:t>
            </a:r>
            <a:r>
              <a:rPr lang="it-IT" dirty="0" err="1"/>
              <a:t>Error</a:t>
            </a:r>
            <a:r>
              <a:rPr lang="it-IT" dirty="0"/>
              <a:t> &lt; 2.0</a:t>
            </a:r>
          </a:p>
          <a:p>
            <a:pPr lvl="1"/>
            <a:r>
              <a:rPr lang="it-IT" dirty="0"/>
              <a:t>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&lt; 2.5</a:t>
            </a:r>
          </a:p>
          <a:p>
            <a:pPr lvl="1"/>
            <a:r>
              <a:rPr lang="it-IT" dirty="0" err="1"/>
              <a:t>Inference</a:t>
            </a:r>
            <a:r>
              <a:rPr lang="it-IT" dirty="0"/>
              <a:t> time &lt; 0.5 seconds on CPU AMD </a:t>
            </a:r>
            <a:r>
              <a:rPr lang="it-IT" dirty="0" err="1"/>
              <a:t>Ryzen</a:t>
            </a:r>
            <a:r>
              <a:rPr lang="it-IT" dirty="0"/>
              <a:t> 2600x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6140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9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ballchasing.com</a:t>
            </a:r>
          </a:p>
          <a:p>
            <a:pPr lvl="1"/>
            <a:r>
              <a:rPr lang="it-IT" dirty="0" err="1"/>
              <a:t>Collects</a:t>
            </a:r>
            <a:r>
              <a:rPr lang="it-IT" dirty="0"/>
              <a:t> replays from players and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</a:t>
            </a:r>
            <a:r>
              <a:rPr lang="it-IT" dirty="0" err="1"/>
              <a:t>about</a:t>
            </a:r>
            <a:endParaRPr lang="it-IT" dirty="0"/>
          </a:p>
          <a:p>
            <a:pPr lvl="1"/>
            <a:r>
              <a:rPr lang="it-IT" dirty="0">
                <a:solidFill>
                  <a:schemeClr val="accent1"/>
                </a:solidFill>
              </a:rPr>
              <a:t>Replay</a:t>
            </a:r>
            <a:r>
              <a:rPr lang="it-IT" dirty="0"/>
              <a:t>: large </a:t>
            </a:r>
            <a:r>
              <a:rPr lang="it-IT" dirty="0" err="1"/>
              <a:t>binary</a:t>
            </a:r>
            <a:r>
              <a:rPr lang="it-IT" dirty="0"/>
              <a:t> file </a:t>
            </a:r>
            <a:r>
              <a:rPr lang="it-IT" dirty="0" err="1"/>
              <a:t>containing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instant in the game (</a:t>
            </a:r>
            <a:r>
              <a:rPr lang="it-IT" dirty="0" err="1"/>
              <a:t>each</a:t>
            </a:r>
            <a:r>
              <a:rPr lang="it-IT" dirty="0"/>
              <a:t> player, </a:t>
            </a:r>
            <a:r>
              <a:rPr lang="it-IT" dirty="0" err="1"/>
              <a:t>ball</a:t>
            </a:r>
            <a:r>
              <a:rPr lang="it-IT" dirty="0"/>
              <a:t> position, </a:t>
            </a:r>
            <a:r>
              <a:rPr lang="it-IT" dirty="0" err="1"/>
              <a:t>direction</a:t>
            </a:r>
            <a:r>
              <a:rPr lang="it-IT" dirty="0"/>
              <a:t>, speed etc.)	 	</a:t>
            </a:r>
          </a:p>
          <a:p>
            <a:r>
              <a:rPr lang="it-IT" dirty="0" err="1"/>
              <a:t>Ballchasing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API</a:t>
            </a:r>
            <a:r>
              <a:rPr lang="it-IT" dirty="0"/>
              <a:t> used to </a:t>
            </a:r>
            <a:r>
              <a:rPr lang="it-IT" dirty="0" err="1"/>
              <a:t>collect</a:t>
            </a:r>
            <a:r>
              <a:rPr lang="it-IT" dirty="0"/>
              <a:t> replay </a:t>
            </a:r>
            <a:r>
              <a:rPr lang="it-IT" dirty="0" err="1">
                <a:solidFill>
                  <a:schemeClr val="accent1"/>
                </a:solidFill>
              </a:rPr>
              <a:t>statistics</a:t>
            </a:r>
            <a:r>
              <a:rPr lang="it-IT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it-IT" dirty="0"/>
              <a:t>JSON file</a:t>
            </a:r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331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{C626C743-A2FA-4A47-8119-5ABAF542A536}tf89338750_win32</Template>
  <TotalTime>1332</TotalTime>
  <Words>1749</Words>
  <Application>Microsoft Office PowerPoint</Application>
  <PresentationFormat>Widescreen</PresentationFormat>
  <Paragraphs>443</Paragraphs>
  <Slides>44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8" baseType="lpstr">
      <vt:lpstr>Arial</vt:lpstr>
      <vt:lpstr>Calibri</vt:lpstr>
      <vt:lpstr>Univers</vt:lpstr>
      <vt:lpstr>GradientUnivers</vt:lpstr>
      <vt:lpstr>CRISP-DM case study Rocket league rank predictor</vt:lpstr>
      <vt:lpstr>Business Understanding</vt:lpstr>
      <vt:lpstr>Rocket League Competitive Ranks</vt:lpstr>
      <vt:lpstr>Rocket League Competitive Ranks</vt:lpstr>
      <vt:lpstr>Rocket League Competitive Ranks</vt:lpstr>
      <vt:lpstr>Business Understanding Determine Business Objectives</vt:lpstr>
      <vt:lpstr>Business Understanding Determine Business Objectives</vt:lpstr>
      <vt:lpstr>Business Understanding Determine Data Mining Goals</vt:lpstr>
      <vt:lpstr>Data Understanding Collect Initial Data</vt:lpstr>
      <vt:lpstr>Data Understanding Collect Initial Data</vt:lpstr>
      <vt:lpstr>Data Understanding Collect Initial Data</vt:lpstr>
      <vt:lpstr>Data Understanding Describe Data</vt:lpstr>
      <vt:lpstr>Data Understanding Describe Data</vt:lpstr>
      <vt:lpstr>Data Understanding Verify data quality</vt:lpstr>
      <vt:lpstr>Data Understanding Verify data quality</vt:lpstr>
      <vt:lpstr>Data Understanding Verify data quality</vt:lpstr>
      <vt:lpstr>Data Understanding Verify data quality</vt:lpstr>
      <vt:lpstr>Data Preparation Clean Data</vt:lpstr>
      <vt:lpstr>Data Understanding Data Exploration</vt:lpstr>
      <vt:lpstr>Data Understanding Data Exploration – Discrete / Categorial features</vt:lpstr>
      <vt:lpstr>Data Understanding Data Exploration – Discrete features</vt:lpstr>
      <vt:lpstr>Data Understanding Data Exploration – Discrete features</vt:lpstr>
      <vt:lpstr>Data Understanding Data Exploration – Discrete features</vt:lpstr>
      <vt:lpstr>Data Understanding Data Exploration – Continuous features</vt:lpstr>
      <vt:lpstr>Data Understanding Data Exploration – Continuous features</vt:lpstr>
      <vt:lpstr>Data preparation Feature selection</vt:lpstr>
      <vt:lpstr>Data preparation Feature selection</vt:lpstr>
      <vt:lpstr>Data preparation Feature selection</vt:lpstr>
      <vt:lpstr>Data Preparation Feature selection</vt:lpstr>
      <vt:lpstr>Data Preparation Construct data</vt:lpstr>
      <vt:lpstr>Data Preparation Factor analysis</vt:lpstr>
      <vt:lpstr>Factor loadings</vt:lpstr>
      <vt:lpstr>Final datasets</vt:lpstr>
      <vt:lpstr>Modeling</vt:lpstr>
      <vt:lpstr>Modeling Metrics</vt:lpstr>
      <vt:lpstr>Modeling Test design</vt:lpstr>
      <vt:lpstr>Modeling Build models</vt:lpstr>
      <vt:lpstr>Modeling Compare models</vt:lpstr>
      <vt:lpstr>Modeling Compare models</vt:lpstr>
      <vt:lpstr>Modeling Assess model</vt:lpstr>
      <vt:lpstr>Evaluation Evaluate results</vt:lpstr>
      <vt:lpstr>Evaluation Review process</vt:lpstr>
      <vt:lpstr>Deployment and Maintenance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league rank predictor</dc:title>
  <dc:creator>Pasquale De Marinis</dc:creator>
  <cp:lastModifiedBy>Pasquale De Marinis</cp:lastModifiedBy>
  <cp:revision>13</cp:revision>
  <dcterms:created xsi:type="dcterms:W3CDTF">2022-05-01T07:56:13Z</dcterms:created>
  <dcterms:modified xsi:type="dcterms:W3CDTF">2022-05-12T14:26:33Z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